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</p:sldMasterIdLst>
  <p:notesMasterIdLst>
    <p:notesMasterId r:id="rId20"/>
  </p:notesMasterIdLst>
  <p:handoutMasterIdLst>
    <p:handoutMasterId r:id="rId21"/>
  </p:handoutMasterIdLst>
  <p:sldIdLst>
    <p:sldId id="256" r:id="rId5"/>
    <p:sldId id="429" r:id="rId6"/>
    <p:sldId id="415" r:id="rId7"/>
    <p:sldId id="438" r:id="rId8"/>
    <p:sldId id="437" r:id="rId9"/>
    <p:sldId id="439" r:id="rId10"/>
    <p:sldId id="441" r:id="rId11"/>
    <p:sldId id="440" r:id="rId12"/>
    <p:sldId id="436" r:id="rId13"/>
    <p:sldId id="442" r:id="rId14"/>
    <p:sldId id="432" r:id="rId15"/>
    <p:sldId id="434" r:id="rId16"/>
    <p:sldId id="433" r:id="rId17"/>
    <p:sldId id="435" r:id="rId18"/>
    <p:sldId id="419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C5B"/>
    <a:srgbClr val="152455"/>
    <a:srgbClr val="98002E"/>
    <a:srgbClr val="1782BF"/>
    <a:srgbClr val="D15A09"/>
    <a:srgbClr val="F56C0C"/>
    <a:srgbClr val="F16E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8D6D87-D886-4FFA-A437-D5FBB8247BDA}" v="23" dt="2025-12-19T02:52:29.4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68734" autoAdjust="0"/>
  </p:normalViewPr>
  <p:slideViewPr>
    <p:cSldViewPr snapToGrid="0" snapToObjects="1">
      <p:cViewPr varScale="1">
        <p:scale>
          <a:sx n="66" d="100"/>
          <a:sy n="66" d="100"/>
        </p:scale>
        <p:origin x="1710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60" d="100"/>
          <a:sy n="160" d="100"/>
        </p:scale>
        <p:origin x="-672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cey Breslin" userId="e4083c00-763a-4c3d-86e2-ad96b1bbe848" providerId="ADAL" clId="{4BA315F7-D788-4C3C-AA1F-86252EEBB1A6}"/>
    <pc:docChg chg="undo custSel addSld delSld modSld">
      <pc:chgData name="Stacey Breslin" userId="e4083c00-763a-4c3d-86e2-ad96b1bbe848" providerId="ADAL" clId="{4BA315F7-D788-4C3C-AA1F-86252EEBB1A6}" dt="2025-12-19T02:52:32.141" v="4492" actId="14"/>
      <pc:docMkLst>
        <pc:docMk/>
      </pc:docMkLst>
      <pc:sldChg chg="modSp mod">
        <pc:chgData name="Stacey Breslin" userId="e4083c00-763a-4c3d-86e2-ad96b1bbe848" providerId="ADAL" clId="{4BA315F7-D788-4C3C-AA1F-86252EEBB1A6}" dt="2025-12-18T03:17:50.052" v="4489" actId="20577"/>
        <pc:sldMkLst>
          <pc:docMk/>
          <pc:sldMk cId="0" sldId="256"/>
        </pc:sldMkLst>
        <pc:spChg chg="mod">
          <ac:chgData name="Stacey Breslin" userId="e4083c00-763a-4c3d-86e2-ad96b1bbe848" providerId="ADAL" clId="{4BA315F7-D788-4C3C-AA1F-86252EEBB1A6}" dt="2025-12-18T03:17:50.052" v="4489" actId="20577"/>
          <ac:spMkLst>
            <pc:docMk/>
            <pc:sldMk cId="0" sldId="256"/>
            <ac:spMk id="5" creationId="{00000000-0000-0000-0000-000000000000}"/>
          </ac:spMkLst>
        </pc:spChg>
      </pc:sldChg>
      <pc:sldChg chg="modSp mod">
        <pc:chgData name="Stacey Breslin" userId="e4083c00-763a-4c3d-86e2-ad96b1bbe848" providerId="ADAL" clId="{4BA315F7-D788-4C3C-AA1F-86252EEBB1A6}" dt="2025-12-18T03:07:13.957" v="3419" actId="207"/>
        <pc:sldMkLst>
          <pc:docMk/>
          <pc:sldMk cId="3880943320" sldId="415"/>
        </pc:sldMkLst>
        <pc:spChg chg="mod">
          <ac:chgData name="Stacey Breslin" userId="e4083c00-763a-4c3d-86e2-ad96b1bbe848" providerId="ADAL" clId="{4BA315F7-D788-4C3C-AA1F-86252EEBB1A6}" dt="2025-12-18T02:45:44.632" v="1445" actId="20577"/>
          <ac:spMkLst>
            <pc:docMk/>
            <pc:sldMk cId="3880943320" sldId="415"/>
            <ac:spMk id="3" creationId="{00000000-0000-0000-0000-000000000000}"/>
          </ac:spMkLst>
        </pc:spChg>
        <pc:spChg chg="mod">
          <ac:chgData name="Stacey Breslin" userId="e4083c00-763a-4c3d-86e2-ad96b1bbe848" providerId="ADAL" clId="{4BA315F7-D788-4C3C-AA1F-86252EEBB1A6}" dt="2025-12-18T03:07:13.957" v="3419" actId="207"/>
          <ac:spMkLst>
            <pc:docMk/>
            <pc:sldMk cId="3880943320" sldId="415"/>
            <ac:spMk id="5" creationId="{00000000-0000-0000-0000-000000000000}"/>
          </ac:spMkLst>
        </pc:spChg>
      </pc:sldChg>
      <pc:sldChg chg="modSp del mod">
        <pc:chgData name="Stacey Breslin" userId="e4083c00-763a-4c3d-86e2-ad96b1bbe848" providerId="ADAL" clId="{4BA315F7-D788-4C3C-AA1F-86252EEBB1A6}" dt="2025-12-18T03:17:04.644" v="4475" actId="47"/>
        <pc:sldMkLst>
          <pc:docMk/>
          <pc:sldMk cId="1214771429" sldId="430"/>
        </pc:sldMkLst>
        <pc:spChg chg="mod">
          <ac:chgData name="Stacey Breslin" userId="e4083c00-763a-4c3d-86e2-ad96b1bbe848" providerId="ADAL" clId="{4BA315F7-D788-4C3C-AA1F-86252EEBB1A6}" dt="2025-12-18T02:38:17.281" v="742" actId="20577"/>
          <ac:spMkLst>
            <pc:docMk/>
            <pc:sldMk cId="1214771429" sldId="430"/>
            <ac:spMk id="5" creationId="{16E28191-FB82-6AA2-F95E-4A3A4BA5B9C5}"/>
          </ac:spMkLst>
        </pc:spChg>
      </pc:sldChg>
      <pc:sldChg chg="modSp mod">
        <pc:chgData name="Stacey Breslin" userId="e4083c00-763a-4c3d-86e2-ad96b1bbe848" providerId="ADAL" clId="{4BA315F7-D788-4C3C-AA1F-86252EEBB1A6}" dt="2025-12-18T03:17:25.594" v="4477"/>
        <pc:sldMkLst>
          <pc:docMk/>
          <pc:sldMk cId="1953764973" sldId="434"/>
        </pc:sldMkLst>
        <pc:spChg chg="mod">
          <ac:chgData name="Stacey Breslin" userId="e4083c00-763a-4c3d-86e2-ad96b1bbe848" providerId="ADAL" clId="{4BA315F7-D788-4C3C-AA1F-86252EEBB1A6}" dt="2025-12-18T03:17:25.594" v="4477"/>
          <ac:spMkLst>
            <pc:docMk/>
            <pc:sldMk cId="1953764973" sldId="434"/>
            <ac:spMk id="5" creationId="{08CEC8D5-6C5F-F6BB-F4F8-4806797DA26B}"/>
          </ac:spMkLst>
        </pc:spChg>
      </pc:sldChg>
      <pc:sldChg chg="modSp mod">
        <pc:chgData name="Stacey Breslin" userId="e4083c00-763a-4c3d-86e2-ad96b1bbe848" providerId="ADAL" clId="{4BA315F7-D788-4C3C-AA1F-86252EEBB1A6}" dt="2025-12-19T02:52:32.141" v="4492" actId="14"/>
        <pc:sldMkLst>
          <pc:docMk/>
          <pc:sldMk cId="3719666341" sldId="435"/>
        </pc:sldMkLst>
        <pc:spChg chg="mod">
          <ac:chgData name="Stacey Breslin" userId="e4083c00-763a-4c3d-86e2-ad96b1bbe848" providerId="ADAL" clId="{4BA315F7-D788-4C3C-AA1F-86252EEBB1A6}" dt="2025-12-19T02:52:32.141" v="4492" actId="14"/>
          <ac:spMkLst>
            <pc:docMk/>
            <pc:sldMk cId="3719666341" sldId="435"/>
            <ac:spMk id="5" creationId="{262DB2FA-E763-8630-A728-C853CF0ED5A0}"/>
          </ac:spMkLst>
        </pc:spChg>
      </pc:sldChg>
      <pc:sldChg chg="modSp add mod">
        <pc:chgData name="Stacey Breslin" userId="e4083c00-763a-4c3d-86e2-ad96b1bbe848" providerId="ADAL" clId="{4BA315F7-D788-4C3C-AA1F-86252EEBB1A6}" dt="2025-12-18T03:14:43.022" v="4224" actId="6549"/>
        <pc:sldMkLst>
          <pc:docMk/>
          <pc:sldMk cId="633492294" sldId="436"/>
        </pc:sldMkLst>
        <pc:spChg chg="mod">
          <ac:chgData name="Stacey Breslin" userId="e4083c00-763a-4c3d-86e2-ad96b1bbe848" providerId="ADAL" clId="{4BA315F7-D788-4C3C-AA1F-86252EEBB1A6}" dt="2025-12-18T03:10:26.668" v="3745" actId="20577"/>
          <ac:spMkLst>
            <pc:docMk/>
            <pc:sldMk cId="633492294" sldId="436"/>
            <ac:spMk id="3" creationId="{ABDAA544-C37B-C410-8037-72716121D52E}"/>
          </ac:spMkLst>
        </pc:spChg>
        <pc:spChg chg="mod">
          <ac:chgData name="Stacey Breslin" userId="e4083c00-763a-4c3d-86e2-ad96b1bbe848" providerId="ADAL" clId="{4BA315F7-D788-4C3C-AA1F-86252EEBB1A6}" dt="2025-12-18T03:14:43.022" v="4224" actId="6549"/>
          <ac:spMkLst>
            <pc:docMk/>
            <pc:sldMk cId="633492294" sldId="436"/>
            <ac:spMk id="5" creationId="{5431FFC2-7A59-4AE1-5C95-94F2EB6E8535}"/>
          </ac:spMkLst>
        </pc:spChg>
      </pc:sldChg>
      <pc:sldChg chg="modSp add mod">
        <pc:chgData name="Stacey Breslin" userId="e4083c00-763a-4c3d-86e2-ad96b1bbe848" providerId="ADAL" clId="{4BA315F7-D788-4C3C-AA1F-86252EEBB1A6}" dt="2025-12-18T03:07:40.595" v="3422" actId="207"/>
        <pc:sldMkLst>
          <pc:docMk/>
          <pc:sldMk cId="858272604" sldId="437"/>
        </pc:sldMkLst>
        <pc:spChg chg="mod">
          <ac:chgData name="Stacey Breslin" userId="e4083c00-763a-4c3d-86e2-ad96b1bbe848" providerId="ADAL" clId="{4BA315F7-D788-4C3C-AA1F-86252EEBB1A6}" dt="2025-12-18T02:57:35.575" v="2776" actId="20577"/>
          <ac:spMkLst>
            <pc:docMk/>
            <pc:sldMk cId="858272604" sldId="437"/>
            <ac:spMk id="3" creationId="{09B82424-43C9-AAF7-25D9-091966AEBC73}"/>
          </ac:spMkLst>
        </pc:spChg>
        <pc:spChg chg="mod">
          <ac:chgData name="Stacey Breslin" userId="e4083c00-763a-4c3d-86e2-ad96b1bbe848" providerId="ADAL" clId="{4BA315F7-D788-4C3C-AA1F-86252EEBB1A6}" dt="2025-12-18T03:07:40.595" v="3422" actId="207"/>
          <ac:spMkLst>
            <pc:docMk/>
            <pc:sldMk cId="858272604" sldId="437"/>
            <ac:spMk id="5" creationId="{5058FA19-934A-3E45-0E9D-47E0E9203FF0}"/>
          </ac:spMkLst>
        </pc:spChg>
      </pc:sldChg>
      <pc:sldChg chg="modSp add mod">
        <pc:chgData name="Stacey Breslin" userId="e4083c00-763a-4c3d-86e2-ad96b1bbe848" providerId="ADAL" clId="{4BA315F7-D788-4C3C-AA1F-86252EEBB1A6}" dt="2025-12-18T03:07:34.503" v="3421" actId="207"/>
        <pc:sldMkLst>
          <pc:docMk/>
          <pc:sldMk cId="2052482670" sldId="438"/>
        </pc:sldMkLst>
        <pc:spChg chg="mod">
          <ac:chgData name="Stacey Breslin" userId="e4083c00-763a-4c3d-86e2-ad96b1bbe848" providerId="ADAL" clId="{4BA315F7-D788-4C3C-AA1F-86252EEBB1A6}" dt="2025-12-18T02:49:20.020" v="1870" actId="20577"/>
          <ac:spMkLst>
            <pc:docMk/>
            <pc:sldMk cId="2052482670" sldId="438"/>
            <ac:spMk id="3" creationId="{C102AAC4-AB42-BC55-20F1-26B1B7350F15}"/>
          </ac:spMkLst>
        </pc:spChg>
        <pc:spChg chg="mod">
          <ac:chgData name="Stacey Breslin" userId="e4083c00-763a-4c3d-86e2-ad96b1bbe848" providerId="ADAL" clId="{4BA315F7-D788-4C3C-AA1F-86252EEBB1A6}" dt="2025-12-18T03:07:34.503" v="3421" actId="207"/>
          <ac:spMkLst>
            <pc:docMk/>
            <pc:sldMk cId="2052482670" sldId="438"/>
            <ac:spMk id="5" creationId="{554AED08-AB16-CB78-747D-3D7D606C1E9B}"/>
          </ac:spMkLst>
        </pc:spChg>
      </pc:sldChg>
      <pc:sldChg chg="modSp add mod">
        <pc:chgData name="Stacey Breslin" userId="e4083c00-763a-4c3d-86e2-ad96b1bbe848" providerId="ADAL" clId="{4BA315F7-D788-4C3C-AA1F-86252EEBB1A6}" dt="2025-12-18T03:08:16.334" v="3426" actId="6549"/>
        <pc:sldMkLst>
          <pc:docMk/>
          <pc:sldMk cId="545530373" sldId="439"/>
        </pc:sldMkLst>
        <pc:spChg chg="mod">
          <ac:chgData name="Stacey Breslin" userId="e4083c00-763a-4c3d-86e2-ad96b1bbe848" providerId="ADAL" clId="{4BA315F7-D788-4C3C-AA1F-86252EEBB1A6}" dt="2025-12-18T03:00:42.928" v="2813" actId="6549"/>
          <ac:spMkLst>
            <pc:docMk/>
            <pc:sldMk cId="545530373" sldId="439"/>
            <ac:spMk id="3" creationId="{1F89FFDB-CF3C-F5C8-C171-0AA97CA46FD3}"/>
          </ac:spMkLst>
        </pc:spChg>
        <pc:spChg chg="mod">
          <ac:chgData name="Stacey Breslin" userId="e4083c00-763a-4c3d-86e2-ad96b1bbe848" providerId="ADAL" clId="{4BA315F7-D788-4C3C-AA1F-86252EEBB1A6}" dt="2025-12-18T03:08:16.334" v="3426" actId="6549"/>
          <ac:spMkLst>
            <pc:docMk/>
            <pc:sldMk cId="545530373" sldId="439"/>
            <ac:spMk id="5" creationId="{E8A7D945-1E43-9041-9AD9-5F0E5277A9EF}"/>
          </ac:spMkLst>
        </pc:spChg>
      </pc:sldChg>
      <pc:sldChg chg="modSp add mod">
        <pc:chgData name="Stacey Breslin" userId="e4083c00-763a-4c3d-86e2-ad96b1bbe848" providerId="ADAL" clId="{4BA315F7-D788-4C3C-AA1F-86252EEBB1A6}" dt="2025-12-18T03:11:55.517" v="3793" actId="33524"/>
        <pc:sldMkLst>
          <pc:docMk/>
          <pc:sldMk cId="2010501852" sldId="440"/>
        </pc:sldMkLst>
        <pc:spChg chg="mod">
          <ac:chgData name="Stacey Breslin" userId="e4083c00-763a-4c3d-86e2-ad96b1bbe848" providerId="ADAL" clId="{4BA315F7-D788-4C3C-AA1F-86252EEBB1A6}" dt="2025-12-18T03:06:25.079" v="3417" actId="20577"/>
          <ac:spMkLst>
            <pc:docMk/>
            <pc:sldMk cId="2010501852" sldId="440"/>
            <ac:spMk id="3" creationId="{50861FD8-8DFD-C25F-E990-9A699DD2E603}"/>
          </ac:spMkLst>
        </pc:spChg>
        <pc:spChg chg="mod">
          <ac:chgData name="Stacey Breslin" userId="e4083c00-763a-4c3d-86e2-ad96b1bbe848" providerId="ADAL" clId="{4BA315F7-D788-4C3C-AA1F-86252EEBB1A6}" dt="2025-12-18T03:11:55.517" v="3793" actId="33524"/>
          <ac:spMkLst>
            <pc:docMk/>
            <pc:sldMk cId="2010501852" sldId="440"/>
            <ac:spMk id="5" creationId="{975D2D83-B049-8076-3A57-09E8A18FDDF1}"/>
          </ac:spMkLst>
        </pc:spChg>
      </pc:sldChg>
      <pc:sldChg chg="modSp add mod">
        <pc:chgData name="Stacey Breslin" userId="e4083c00-763a-4c3d-86e2-ad96b1bbe848" providerId="ADAL" clId="{4BA315F7-D788-4C3C-AA1F-86252EEBB1A6}" dt="2025-12-18T03:07:59" v="3424" actId="207"/>
        <pc:sldMkLst>
          <pc:docMk/>
          <pc:sldMk cId="84893125" sldId="441"/>
        </pc:sldMkLst>
        <pc:spChg chg="mod">
          <ac:chgData name="Stacey Breslin" userId="e4083c00-763a-4c3d-86e2-ad96b1bbe848" providerId="ADAL" clId="{4BA315F7-D788-4C3C-AA1F-86252EEBB1A6}" dt="2025-12-18T03:05:51.155" v="3377" actId="20577"/>
          <ac:spMkLst>
            <pc:docMk/>
            <pc:sldMk cId="84893125" sldId="441"/>
            <ac:spMk id="3" creationId="{0C672C2D-6E65-A5B2-4047-7FCB96D5985C}"/>
          </ac:spMkLst>
        </pc:spChg>
        <pc:spChg chg="mod">
          <ac:chgData name="Stacey Breslin" userId="e4083c00-763a-4c3d-86e2-ad96b1bbe848" providerId="ADAL" clId="{4BA315F7-D788-4C3C-AA1F-86252EEBB1A6}" dt="2025-12-18T03:07:59" v="3424" actId="207"/>
          <ac:spMkLst>
            <pc:docMk/>
            <pc:sldMk cId="84893125" sldId="441"/>
            <ac:spMk id="5" creationId="{547B60C4-485E-B2BD-8354-0604FE7F5D60}"/>
          </ac:spMkLst>
        </pc:spChg>
      </pc:sldChg>
      <pc:sldChg chg="modSp add mod">
        <pc:chgData name="Stacey Breslin" userId="e4083c00-763a-4c3d-86e2-ad96b1bbe848" providerId="ADAL" clId="{4BA315F7-D788-4C3C-AA1F-86252EEBB1A6}" dt="2025-12-18T03:16:52.550" v="4474" actId="20577"/>
        <pc:sldMkLst>
          <pc:docMk/>
          <pc:sldMk cId="4208585030" sldId="442"/>
        </pc:sldMkLst>
        <pc:spChg chg="mod">
          <ac:chgData name="Stacey Breslin" userId="e4083c00-763a-4c3d-86e2-ad96b1bbe848" providerId="ADAL" clId="{4BA315F7-D788-4C3C-AA1F-86252EEBB1A6}" dt="2025-12-18T03:14:26.658" v="4069" actId="20577"/>
          <ac:spMkLst>
            <pc:docMk/>
            <pc:sldMk cId="4208585030" sldId="442"/>
            <ac:spMk id="3" creationId="{7B289EED-D427-B1C9-C17C-E429E4A754F0}"/>
          </ac:spMkLst>
        </pc:spChg>
        <pc:spChg chg="mod">
          <ac:chgData name="Stacey Breslin" userId="e4083c00-763a-4c3d-86e2-ad96b1bbe848" providerId="ADAL" clId="{4BA315F7-D788-4C3C-AA1F-86252EEBB1A6}" dt="2025-12-18T03:16:52.550" v="4474" actId="20577"/>
          <ac:spMkLst>
            <pc:docMk/>
            <pc:sldMk cId="4208585030" sldId="442"/>
            <ac:spMk id="5" creationId="{FE42B287-7515-E9DF-5B7C-6CBB2E01A3B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C55D8-568C-CA48-8262-8DB8E12C59BE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44B2-3D0C-BA40-A355-56EBAE37D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36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D9E2B-6C37-40BC-8913-AB6BB7FC8D0B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9F266-9247-49E9-8C42-316D8998D1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463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199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D9C7C-A896-C470-9BFD-333D5AD94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AA3E37-2F42-80AA-8643-D700A1B9A3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F6E9FB-0E03-A0B0-90F5-D850ED2D8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131C50-1244-3DDE-E6E8-D3F785571A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51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71F95-69F3-3CCE-ED3D-6F3BBCDA2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EA0D55-214D-30E6-703B-EDBCFA4B62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C85466-53FA-EDCF-125B-74A90B59AF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8A8CB-4A08-4AA0-8AA4-D4F39332F5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1898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3C864-CF24-C994-AE45-03E2E51DE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14D142-4682-8277-860E-D4FFFDB5EC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0C4656-01DE-5A41-C830-B277F38688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83B3B7-C879-822B-2E68-6804BCEB1B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582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88943-601F-ED45-4B29-A68AB3E27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6352A4-5CC8-D954-9C86-821C91344C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F13997-04C1-4ED9-6C2E-76AF27DB8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E852D8-CDF8-99F1-4129-1286D2585F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7838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15123-93E3-8CD0-2C99-F8D13FC5F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9AA6F5-B535-76E6-A0BD-369C39F6BD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4BACDD-BF3A-2E27-3D9A-3CFEC01E27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7959C0-4105-66CD-05DE-2FD4E4F7A9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7993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767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DFF44-8743-0A22-F900-EA3F98156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BD5808-700D-EDDA-E29D-CCCD3EA4D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43DD42-F023-8D2F-53F2-CA21E0D5A7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B1F50-9A9E-6310-2565-A74F4CE308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461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302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3641F-6B10-59E0-C457-880754944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19507D-F802-BB11-23E0-695DA130B2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AE200E-1BB8-F80F-64FB-A4ED684BC5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B8D464-3D3E-DB86-26F4-5EBE38A52F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275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51805-7828-01FD-AE22-D1164CDF5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93E0F9-9BA1-DF36-3366-D5BC15369D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E79C3C-D741-B9FB-B1C9-1FFF5D3F68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48D14-D691-9B23-CBE9-CC35944032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939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932E3-37B6-404D-B790-C91E941C8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63CB1F-8E82-EA81-BCFF-7DA74536EF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095745-3054-D77A-0041-95ECDFD1B8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36C69-37D5-0707-EE01-2042EFA8FD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05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F10E6-B5AA-D1BF-26B9-EDEFE3571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E80340-1014-9030-00A2-B154BD1A36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34AE82-23C8-1709-2056-63256E72FC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BA004-0973-B410-28FF-7B52E61377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342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89522-89BB-2C44-91A4-125A7587D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4FE34B-0B39-D34E-FC37-092368353D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4A4B79-DA47-3C1C-F3C5-0EEA283119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DDBB77-2BD5-715A-3D50-1ABF8DF2F9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6754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1D3C6-B191-7902-569F-44F848E08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BFD396-201B-03E0-C02E-78BBCEFB98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0D8B1D-A8AC-2A0B-EF14-FE236CA322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EFAC8-7B93-1229-8FEE-77F1EDD730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797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2225" y="0"/>
            <a:ext cx="9174163" cy="6858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5059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EEDBC-AC10-4532-8CAD-F9D7608BBBD2}" type="datetimeFigureOut">
              <a:rPr lang="en-US"/>
              <a:pPr>
                <a:defRPr/>
              </a:pPr>
              <a:t>12/18/2025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8153-2FDC-493D-96FE-DFAEE05539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4" name="Picture 13" descr="footer-03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26" y="4785111"/>
            <a:ext cx="9180576" cy="2074810"/>
          </a:xfrm>
          <a:prstGeom prst="rect">
            <a:avLst/>
          </a:prstGeom>
        </p:spPr>
      </p:pic>
      <p:pic>
        <p:nvPicPr>
          <p:cNvPr id="5" name="Picture 4" descr="Main_header-0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26" y="0"/>
            <a:ext cx="9180575" cy="36171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99FE3-8783-4367-98BA-D4096679D8C6}" type="datetimeFigureOut">
              <a:rPr lang="en-US"/>
              <a:pPr>
                <a:defRPr/>
              </a:pPr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1976C-F5C6-45AA-BA97-A6DDC7F6A1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7561"/>
            <a:ext cx="82296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41513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2400" b="1" cap="all">
                <a:solidFill>
                  <a:srgbClr val="152455"/>
                </a:solidFill>
                <a:latin typeface="Frutiger LT Std 45 Light"/>
                <a:cs typeface="Frutiger LT Std 45 Ligh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06087-4C65-480F-8935-1EC826F71BEE}" type="datetimeFigureOut">
              <a:rPr lang="en-US"/>
              <a:pPr>
                <a:defRPr/>
              </a:pPr>
              <a:t>12/18/2025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AD8-6A4F-4374-8462-EB8F182EB8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3837"/>
            <a:ext cx="4038600" cy="40823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3837"/>
            <a:ext cx="4038600" cy="40823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F7491-F1B8-4F6F-A350-F9B0B7052E29}" type="datetimeFigureOut">
              <a:rPr lang="en-US"/>
              <a:pPr>
                <a:defRPr/>
              </a:pPr>
              <a:t>12/18/2025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1DADE-1A0B-4F5E-8823-D915301E88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7561"/>
            <a:ext cx="82296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6406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03829"/>
            <a:ext cx="4040188" cy="3166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6406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03829"/>
            <a:ext cx="4041775" cy="3166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0BFE-ABBF-4AF3-8AED-1BF50658C5BF}" type="datetimeFigureOut">
              <a:rPr lang="en-US"/>
              <a:pPr>
                <a:defRPr/>
              </a:pPr>
              <a:t>12/18/2025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66428-1CA8-43A9-9888-5E9A787BB9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7561"/>
            <a:ext cx="82296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62E55-6BC6-4C26-8712-FB406CA7739E}" type="datetimeFigureOut">
              <a:rPr lang="en-US"/>
              <a:pPr>
                <a:defRPr/>
              </a:pPr>
              <a:t>12/18/2025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43E5F-4733-4B5E-B976-F4A53DA942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7561"/>
            <a:ext cx="82296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010BF-C4AA-4021-9E1B-9A4D9EED2ABF}" type="datetimeFigureOut">
              <a:rPr lang="en-US"/>
              <a:pPr>
                <a:defRPr/>
              </a:pPr>
              <a:t>12/18/2025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FC2C8-91D0-4EC6-B412-EBCD76F985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eader-01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23872"/>
          </a:xfrm>
          <a:prstGeom prst="rect">
            <a:avLst/>
          </a:prstGeom>
        </p:spPr>
      </p:pic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111375"/>
            <a:ext cx="8229600" cy="401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FD54E0A3-A675-46AA-AB04-A0E09E6C9014}" type="datetimeFigureOut">
              <a:rPr lang="en-US"/>
              <a:pPr>
                <a:defRPr/>
              </a:pPr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B0D6F366-3FCC-42A0-AD96-EAD1E6CE86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7561"/>
            <a:ext cx="82296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Frutiger LT Std 45 Light"/>
          <a:ea typeface="ＭＳ Ｐゴシック" charset="-128"/>
          <a:cs typeface="Frutiger LT Std 45 Light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  <a:cs typeface="Frutiger LT Std 45 Light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  <a:cs typeface="Frutiger LT Std 45 Light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  <a:cs typeface="Frutiger LT Std 45 Light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  <a:cs typeface="Frutiger LT Std 45 Light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152455"/>
          </a:solidFill>
          <a:latin typeface="Frutiger LT Std 45 Light"/>
          <a:ea typeface="ＭＳ Ｐゴシック" charset="-128"/>
          <a:cs typeface="Frutiger LT Std 45 Light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152455"/>
          </a:solidFill>
          <a:latin typeface="Frutiger LT Std 45 Light"/>
          <a:ea typeface="ＭＳ Ｐゴシック" charset="-128"/>
          <a:cs typeface="Frutiger LT Std 45 Light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152455"/>
          </a:solidFill>
          <a:latin typeface="Frutiger LT Std 45 Light"/>
          <a:ea typeface="ＭＳ Ｐゴシック" charset="-128"/>
          <a:cs typeface="Frutiger LT Std 45 Light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152455"/>
          </a:solidFill>
          <a:latin typeface="Frutiger LT Std 45 Light"/>
          <a:ea typeface="ＭＳ Ｐゴシック" charset="-128"/>
          <a:cs typeface="Frutiger LT Std 45 Light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152455"/>
          </a:solidFill>
          <a:latin typeface="Frutiger LT Std 45 Light"/>
          <a:ea typeface="ＭＳ Ｐゴシック" charset="-128"/>
          <a:cs typeface="Frutiger LT Std 45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cmerilus@acce.or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186" y="3771084"/>
            <a:ext cx="8890612" cy="10792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152455"/>
                </a:solidFill>
              </a:rPr>
              <a:t>401(k) </a:t>
            </a:r>
            <a:r>
              <a:rPr lang="en-US" sz="2800">
                <a:solidFill>
                  <a:srgbClr val="152455"/>
                </a:solidFill>
              </a:rPr>
              <a:t>Annual Plan Reviews</a:t>
            </a:r>
            <a:endParaRPr lang="en-US" sz="2800" dirty="0">
              <a:solidFill>
                <a:srgbClr val="152455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rgbClr val="152455"/>
                </a:solidFill>
              </a:rPr>
              <a:t>Plan Administrator Webinar Series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7634F-177F-D9A9-85ED-7CA87E1CA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B289EED-D427-B1C9-C17C-E429E4A75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401(k) Annual Reviews - Stage 8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FE42B287-7515-E9DF-5B7C-6CBB2E01A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2058791"/>
            <a:ext cx="746577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6350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Were the participant deferral elections from Principal  administered properly?  </a:t>
            </a:r>
          </a:p>
          <a:p>
            <a:pPr marL="45720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If no, what corrective deferrals </a:t>
            </a:r>
            <a:r>
              <a:rPr lang="en-US" altLang="en-US" u="sng" dirty="0">
                <a:solidFill>
                  <a:schemeClr val="accent1"/>
                </a:solidFill>
              </a:rPr>
              <a:t>and match </a:t>
            </a:r>
            <a:r>
              <a:rPr lang="en-US" altLang="en-US" dirty="0">
                <a:solidFill>
                  <a:schemeClr val="accent1"/>
                </a:solidFill>
              </a:rPr>
              <a:t>contributions are owed?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We will review corrections required with you prior to updating participant accounts.</a:t>
            </a:r>
          </a:p>
          <a:p>
            <a:pPr marL="457200" lvl="1" indent="0">
              <a:spcAft>
                <a:spcPts val="0"/>
              </a:spcAft>
              <a:buClr>
                <a:srgbClr val="98002E"/>
              </a:buClr>
              <a:buNone/>
            </a:pPr>
            <a:r>
              <a:rPr lang="en-US" altLang="en-US" b="1" i="1" dirty="0">
                <a:solidFill>
                  <a:srgbClr val="98002E"/>
                </a:solidFill>
              </a:rPr>
              <a:t>Helpful tip to avoid these types of Administrative errors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Be sure to check the Message in Principal website every Monday morning!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Follow all Principal Messages as soon as they are received.</a:t>
            </a:r>
            <a:endParaRPr lang="en-US" altLang="en-US" dirty="0">
              <a:solidFill>
                <a:srgbClr val="98002E"/>
              </a:solidFill>
            </a:endParaRP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 startAt="5"/>
            </a:pPr>
            <a:endParaRPr lang="en-US" altLang="en-US" dirty="0">
              <a:solidFill>
                <a:schemeClr val="accent1"/>
              </a:solidFill>
            </a:endParaRP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 startAt="5"/>
            </a:pPr>
            <a:endParaRPr lang="en-US" altLang="en-US" dirty="0">
              <a:solidFill>
                <a:schemeClr val="accent1"/>
              </a:solidFill>
            </a:endParaRP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 startAt="5"/>
            </a:pPr>
            <a:endParaRPr lang="en-US" altLang="en-US" dirty="0">
              <a:solidFill>
                <a:schemeClr val="accent1"/>
              </a:solidFill>
            </a:endParaRP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 startAt="5"/>
            </a:pPr>
            <a:endParaRPr lang="en-US" altLang="en-US" baseline="0" dirty="0">
              <a:solidFill>
                <a:srgbClr val="980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585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71213-E6B4-D316-00BC-6A98A58AE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DFB4AF3-CF5D-7D93-27B5-BCA5AD791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Non-Discrimination Testing (NDT)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5FCA53A6-198E-EECF-1147-7560BD5D9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1964449"/>
            <a:ext cx="7340989" cy="4596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Multiple test requirements to ensure the plan does not unfairly favor HCE over NHCE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415 Limit: Total Annual Contributions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Average Deferral Percentage (ADP)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sz="1600" dirty="0">
                <a:solidFill>
                  <a:schemeClr val="accent1"/>
                </a:solidFill>
              </a:rPr>
              <a:t>Pretax and Roth deferrals, excludes catch-up contributions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Average Contribution Percentage (ACP)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sz="1600" dirty="0">
                <a:solidFill>
                  <a:schemeClr val="accent1"/>
                </a:solidFill>
              </a:rPr>
              <a:t>Match contributions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 Minimum Coverage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sz="1600" dirty="0">
                <a:solidFill>
                  <a:schemeClr val="accent1"/>
                </a:solidFill>
              </a:rPr>
              <a:t>Are enough NHCE eligible participants receiving plan benefits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Top Heavy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sz="1600" dirty="0">
                <a:solidFill>
                  <a:schemeClr val="accent1"/>
                </a:solidFill>
              </a:rPr>
              <a:t>What % of total assets owned by Key Employees?</a:t>
            </a:r>
          </a:p>
        </p:txBody>
      </p:sp>
    </p:spTree>
    <p:extLst>
      <p:ext uri="{BB962C8B-B14F-4D97-AF65-F5344CB8AC3E}">
        <p14:creationId xmlns:p14="http://schemas.microsoft.com/office/powerpoint/2010/main" val="4027658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664C6-F65E-E8F0-C1E3-16DABD619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6FC8436-B0FF-F02D-9BB4-97B2D9EC3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Non-Discrimination Failures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08CEC8D5-6C5F-F6BB-F4F8-4806797DA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1964449"/>
            <a:ext cx="7340989" cy="4596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Failure of any NDT must be corrected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415 Limit: excess must be distributed to affected participant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ADP: excess deferral distributed to HCE to reach passing level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ACP: excess match distributed to HCE to reach passing level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Minimum Coverage: must fund a qualified nonelective contribution (QNEC) to NHCE to reach passing level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Top Heavy: must fund 3% QNEC contribution to NHCE</a:t>
            </a:r>
          </a:p>
        </p:txBody>
      </p:sp>
    </p:spTree>
    <p:extLst>
      <p:ext uri="{BB962C8B-B14F-4D97-AF65-F5344CB8AC3E}">
        <p14:creationId xmlns:p14="http://schemas.microsoft.com/office/powerpoint/2010/main" val="1953764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A4B8C-45F8-0C80-3E92-38B114169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7F10AA-48C7-6375-90EC-8360F578B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Audit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6C81DDAE-115E-0594-AAB6-761CFF168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1964449"/>
            <a:ext cx="7340989" cy="4596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Required for plans with 100+ Participants 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Performed by independent auditor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Sample organizations selected from ACCE MEP 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Review of per pay date plan records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Requires supporting evidence of the records from Principal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Final reports filed with the Form 5500</a:t>
            </a:r>
          </a:p>
          <a:p>
            <a:pPr lvl="3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Includes delinquent contributions!</a:t>
            </a:r>
          </a:p>
        </p:txBody>
      </p:sp>
    </p:spTree>
    <p:extLst>
      <p:ext uri="{BB962C8B-B14F-4D97-AF65-F5344CB8AC3E}">
        <p14:creationId xmlns:p14="http://schemas.microsoft.com/office/powerpoint/2010/main" val="2754894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CBABD-3445-6952-BC3C-A247DFBC7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E1FB55A-7B41-12A0-D64D-C7112C951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5500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262DB2FA-E763-8630-A728-C853CF0ED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1964449"/>
            <a:ext cx="7340989" cy="4596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All qualified ERISA plans must file annually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ACCE MEP is one plan 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Form 5500 is filed by ACCE Benefits team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Contains all locations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Contains audited financial statement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Deadline is July 31 for calendar year plans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>
                <a:solidFill>
                  <a:schemeClr val="accent1"/>
                </a:solidFill>
              </a:rPr>
              <a:t>Department of Labor (DOL) &amp; Internal Revenue Service (IRS) review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endParaRPr lang="en-US" alt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666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Discussion</a:t>
            </a:r>
          </a:p>
        </p:txBody>
      </p:sp>
      <p:sp>
        <p:nvSpPr>
          <p:cNvPr id="5" name="Rectangle 1027"/>
          <p:cNvSpPr>
            <a:spLocks noChangeArrowheads="1"/>
          </p:cNvSpPr>
          <p:nvPr/>
        </p:nvSpPr>
        <p:spPr bwMode="auto">
          <a:xfrm>
            <a:off x="1017821" y="2012687"/>
            <a:ext cx="7340989" cy="4418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algn="ctr" eaLnBrk="1" hangingPunct="1">
              <a:spcAft>
                <a:spcPts val="3000"/>
              </a:spcAft>
              <a:buClr>
                <a:srgbClr val="98002E"/>
              </a:buClr>
              <a:buNone/>
            </a:pPr>
            <a:r>
              <a:rPr lang="en-US" altLang="en-US" sz="4800" b="1" i="1" dirty="0">
                <a:solidFill>
                  <a:srgbClr val="98002E"/>
                </a:solidFill>
              </a:rPr>
              <a:t>Thank You!</a:t>
            </a:r>
            <a:endParaRPr lang="en-US" altLang="en-US" sz="4800" b="1" baseline="0" dirty="0">
              <a:solidFill>
                <a:srgbClr val="152455"/>
              </a:solidFill>
            </a:endParaRPr>
          </a:p>
          <a:p>
            <a:pPr marL="450850" lvl="1" indent="0" algn="ctr">
              <a:spcAft>
                <a:spcPts val="600"/>
              </a:spcAft>
              <a:buClr>
                <a:srgbClr val="98002E"/>
              </a:buClr>
              <a:buNone/>
            </a:pPr>
            <a:r>
              <a:rPr lang="en-US" altLang="en-US" sz="2400" b="1" dirty="0">
                <a:solidFill>
                  <a:srgbClr val="152455"/>
                </a:solidFill>
              </a:rPr>
              <a:t>For questions regarding 401(k) plan administration please email us at </a:t>
            </a:r>
            <a:r>
              <a:rPr lang="en-US" altLang="en-US" sz="2400" b="1" baseline="0" dirty="0">
                <a:solidFill>
                  <a:srgbClr val="98002E"/>
                </a:solidFill>
              </a:rPr>
              <a:t>accebenefitsteam</a:t>
            </a:r>
            <a:r>
              <a:rPr lang="en-US" altLang="en-US" sz="2400" b="1" dirty="0">
                <a:solidFill>
                  <a:srgbClr val="98002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@acce.org</a:t>
            </a:r>
            <a:r>
              <a:rPr lang="en-US" altLang="en-US" sz="2400" b="1" dirty="0">
                <a:solidFill>
                  <a:srgbClr val="98002E"/>
                </a:solidFill>
              </a:rPr>
              <a:t> </a:t>
            </a:r>
            <a:endParaRPr lang="en-US" altLang="en-US" sz="2400" b="1" baseline="0" dirty="0">
              <a:solidFill>
                <a:srgbClr val="152455"/>
              </a:solidFill>
            </a:endParaRPr>
          </a:p>
          <a:p>
            <a:pPr marL="0" indent="0" algn="ctr" eaLnBrk="1" hangingPunct="1">
              <a:spcAft>
                <a:spcPts val="600"/>
              </a:spcAft>
              <a:buClr>
                <a:srgbClr val="98002E"/>
              </a:buClr>
              <a:buNone/>
            </a:pPr>
            <a:endParaRPr lang="en-US" altLang="en-US" sz="2000" baseline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876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8C959-F180-D72F-6327-3DF20B735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3E92E8C-1653-ED88-8775-F6C31BEE1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ED9D87B3-9902-9DEF-194C-B4E2DBD1B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1964449"/>
            <a:ext cx="7340989" cy="4596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Compliance season contains the following components each year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401k Annual Plan review (ACCE Benefits team)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sz="1600" dirty="0">
                <a:solidFill>
                  <a:schemeClr val="accent1"/>
                </a:solidFill>
              </a:rPr>
              <a:t>Clean-up administrative errors from the previous year 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Non-discrimination testing (Principal)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sz="1600" dirty="0">
                <a:solidFill>
                  <a:schemeClr val="accent1"/>
                </a:solidFill>
              </a:rPr>
              <a:t>Highly compensated employee (HCE) versus Non-Highly Compensated Employee (NHCE) benefits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 Financial Audit (Independent Auditors)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sz="1600" dirty="0">
                <a:solidFill>
                  <a:schemeClr val="accent1"/>
                </a:solidFill>
              </a:rPr>
              <a:t>Final reports sent to DOL &amp; IRS with Form 5500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Form 5500 Filing submitted to DOL &amp; IRS</a:t>
            </a:r>
          </a:p>
        </p:txBody>
      </p:sp>
    </p:spTree>
    <p:extLst>
      <p:ext uri="{BB962C8B-B14F-4D97-AF65-F5344CB8AC3E}">
        <p14:creationId xmlns:p14="http://schemas.microsoft.com/office/powerpoint/2010/main" val="3885785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401(k) Annual Reviews - Stage 1</a:t>
            </a:r>
          </a:p>
        </p:txBody>
      </p:sp>
      <p:sp>
        <p:nvSpPr>
          <p:cNvPr id="5" name="Rectangle 1027"/>
          <p:cNvSpPr>
            <a:spLocks noChangeArrowheads="1"/>
          </p:cNvSpPr>
          <p:nvPr/>
        </p:nvSpPr>
        <p:spPr bwMode="auto">
          <a:xfrm>
            <a:off x="1017821" y="2058791"/>
            <a:ext cx="746577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6350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Were contributions submitted to the correct money types?</a:t>
            </a:r>
          </a:p>
          <a:p>
            <a:pPr marL="45720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We compare the employer money types allowed by your Participation Agreement against the YTD contributions submitted as an early indicator of whether assets may need to be reclassified.</a:t>
            </a:r>
          </a:p>
          <a:p>
            <a:pPr marL="457200" lvl="1" indent="0">
              <a:spcAft>
                <a:spcPts val="0"/>
              </a:spcAft>
              <a:buClr>
                <a:srgbClr val="98002E"/>
              </a:buClr>
              <a:buNone/>
            </a:pPr>
            <a:r>
              <a:rPr lang="en-US" altLang="en-US" b="1" i="1" baseline="0" dirty="0">
                <a:solidFill>
                  <a:srgbClr val="98002E"/>
                </a:solidFill>
              </a:rPr>
              <a:t>Helpful tip to avoid these types of Administrative errors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Be sure to tie review and compare the subtotals in the Principal contributions submission screens to your payroll register summary</a:t>
            </a: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endParaRPr lang="en-US" altLang="en-US" baseline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43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77FA1-5DA0-913E-6277-284966C29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02AAC4-AB42-BC55-20F1-26B1B7350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401(k) Annual Reviews - Stage 2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554AED08-AB16-CB78-747D-3D7D606C1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2058791"/>
            <a:ext cx="746577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6350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baseline="0" dirty="0">
                <a:solidFill>
                  <a:schemeClr val="accent1"/>
                </a:solidFill>
              </a:rPr>
              <a:t>Did you provide all W-2 employee data changes provided as they occurred?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We use the annual payroll registers to ensure all W-2 employees are on Principal. 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Other red flags include missing termination dates, missing work email address, and name changes.</a:t>
            </a:r>
          </a:p>
          <a:p>
            <a:pPr marL="457200" lvl="1" indent="0">
              <a:spcAft>
                <a:spcPts val="0"/>
              </a:spcAft>
              <a:buClr>
                <a:srgbClr val="98002E"/>
              </a:buClr>
              <a:buNone/>
            </a:pPr>
            <a:r>
              <a:rPr lang="en-US" altLang="en-US" b="1" i="1" dirty="0">
                <a:solidFill>
                  <a:srgbClr val="98002E"/>
                </a:solidFill>
              </a:rPr>
              <a:t>Helpful tips to avoid these types of Administrative errors</a:t>
            </a:r>
          </a:p>
          <a:p>
            <a:pPr lvl="1">
              <a:spcAft>
                <a:spcPts val="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Be sure to add all W-2 employees to Principal at hire date</a:t>
            </a:r>
          </a:p>
          <a:p>
            <a:pPr lvl="1">
              <a:spcAft>
                <a:spcPts val="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Submit termination dates to Principal with the final payroll</a:t>
            </a:r>
          </a:p>
          <a:p>
            <a:pPr lvl="1">
              <a:spcAft>
                <a:spcPts val="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 Name changes should be updated with payroll system</a:t>
            </a:r>
          </a:p>
          <a:p>
            <a:pPr lvl="1">
              <a:spcAft>
                <a:spcPts val="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Work email is required for all active employees 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endParaRPr lang="en-US" alt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482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424D6-9288-3AB1-995F-1B34F19FF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9B82424-43C9-AAF7-25D9-091966AEB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401(k) Annual Reviews - Stage 3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5058FA19-934A-3E45-0E9D-47E0E9203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2058791"/>
            <a:ext cx="746577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6350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Deferrals withheld from each participant paycheck tie (to the penny!) to what was submitted to Principal?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YTD deferrals totals within Principal must tie to the annual register. 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If any variance, we will need your assistance to determine what pay dates and how much. Deferrals must be exact for each pay date during the year.</a:t>
            </a:r>
          </a:p>
          <a:p>
            <a:pPr marL="457200" lvl="1" indent="0">
              <a:spcAft>
                <a:spcPts val="0"/>
              </a:spcAft>
              <a:buClr>
                <a:srgbClr val="98002E"/>
              </a:buClr>
              <a:buNone/>
            </a:pPr>
            <a:r>
              <a:rPr lang="en-US" altLang="en-US" b="1" i="1" dirty="0">
                <a:solidFill>
                  <a:srgbClr val="98002E"/>
                </a:solidFill>
              </a:rPr>
              <a:t>Helpful tip to avoid these types of Administrative errors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Be sure to tie review and compare the subtotals in the Principal contributions submission screens to your payroll register summary</a:t>
            </a:r>
          </a:p>
        </p:txBody>
      </p:sp>
    </p:spTree>
    <p:extLst>
      <p:ext uri="{BB962C8B-B14F-4D97-AF65-F5344CB8AC3E}">
        <p14:creationId xmlns:p14="http://schemas.microsoft.com/office/powerpoint/2010/main" val="858272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43F76-1D69-CB44-29B8-03ECF51E5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89FFDB-CF3C-F5C8-C171-0AA97CA46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401(k) Annual Reviews - Stage 4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E8A7D945-1E43-9041-9AD9-5F0E5277A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2058791"/>
            <a:ext cx="746577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6350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Annual compensation amounts submitted to Principal for are 100% accurate?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Annual compensation amounts within Principal must be accurate. If not, your employer contributions review will be miscalculated, and testing failures are likely.</a:t>
            </a:r>
          </a:p>
          <a:p>
            <a:pPr marL="457200" lvl="1" indent="0">
              <a:spcAft>
                <a:spcPts val="0"/>
              </a:spcAft>
              <a:buClr>
                <a:srgbClr val="98002E"/>
              </a:buClr>
              <a:buNone/>
            </a:pPr>
            <a:r>
              <a:rPr lang="en-US" altLang="en-US" b="1" i="1" dirty="0">
                <a:solidFill>
                  <a:srgbClr val="98002E"/>
                </a:solidFill>
              </a:rPr>
              <a:t>Helpful tip to avoid these types of Administrative errors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Be sure to review your earning codes with your payroll provider to ensure definition of compensation is accurate 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Tie out the annul submission to the annual payroll register </a:t>
            </a: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 startAt="5"/>
            </a:pPr>
            <a:endParaRPr lang="en-US" altLang="en-US" dirty="0">
              <a:solidFill>
                <a:schemeClr val="accent1"/>
              </a:solidFill>
            </a:endParaRP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 startAt="5"/>
            </a:pPr>
            <a:endParaRPr lang="en-US" altLang="en-US" dirty="0">
              <a:solidFill>
                <a:schemeClr val="accent1"/>
              </a:solidFill>
            </a:endParaRP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 startAt="5"/>
            </a:pPr>
            <a:endParaRPr lang="en-US" altLang="en-US" baseline="0" dirty="0">
              <a:solidFill>
                <a:srgbClr val="980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53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AE71E-24A7-7D22-E6D1-78423AEDD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C672C2D-6E65-A5B2-4047-7FCB96D59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401(k) Annual Reviews - Stage 5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547B60C4-485E-B2BD-8354-0604FE7F5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2058791"/>
            <a:ext cx="746577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6350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Loan payments withheld from each participant paycheck tie (to the penny!) to what was submitted to Principal?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YTD deferrals totals within Principal must tie to the annual register. 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If any variance, we will need your assistance to determine what pay dates and how much. Loan payment withholdings must be exact for each pay date during the year.</a:t>
            </a:r>
          </a:p>
          <a:p>
            <a:pPr marL="457200" lvl="1" indent="0">
              <a:spcAft>
                <a:spcPts val="0"/>
              </a:spcAft>
              <a:buClr>
                <a:srgbClr val="98002E"/>
              </a:buClr>
              <a:buNone/>
            </a:pPr>
            <a:r>
              <a:rPr lang="en-US" altLang="en-US" b="1" i="1" dirty="0">
                <a:solidFill>
                  <a:srgbClr val="98002E"/>
                </a:solidFill>
              </a:rPr>
              <a:t>Helpful tip to avoid these types of Administrative errors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Be sure to tie review and compare the subtotals in the Principal contributions submission screens to your payroll register summary</a:t>
            </a:r>
          </a:p>
        </p:txBody>
      </p:sp>
    </p:spTree>
    <p:extLst>
      <p:ext uri="{BB962C8B-B14F-4D97-AF65-F5344CB8AC3E}">
        <p14:creationId xmlns:p14="http://schemas.microsoft.com/office/powerpoint/2010/main" val="84893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BC95D-CE7B-98B4-C462-480AC5FF1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0861FD8-8DFD-C25F-E990-9A699DD2E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401(k) Annual Reviews - Stage 6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975D2D83-B049-8076-3A57-09E8A18FD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2058791"/>
            <a:ext cx="746577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6350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Is any participant owed a true-up match contribution based on annual calculation? 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We will recalculate match for you on an annual basis. 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If any true-up is required, we will let you know. </a:t>
            </a:r>
          </a:p>
          <a:p>
            <a:pPr marL="457200" lvl="1" indent="0">
              <a:spcAft>
                <a:spcPts val="0"/>
              </a:spcAft>
              <a:buClr>
                <a:srgbClr val="98002E"/>
              </a:buClr>
              <a:buNone/>
            </a:pPr>
            <a:r>
              <a:rPr lang="en-US" altLang="en-US" b="1" i="1" dirty="0">
                <a:solidFill>
                  <a:srgbClr val="98002E"/>
                </a:solidFill>
              </a:rPr>
              <a:t>Helpful tip to avoid these types of Administrative errors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None: these do not mean you made an error</a:t>
            </a:r>
          </a:p>
        </p:txBody>
      </p:sp>
    </p:spTree>
    <p:extLst>
      <p:ext uri="{BB962C8B-B14F-4D97-AF65-F5344CB8AC3E}">
        <p14:creationId xmlns:p14="http://schemas.microsoft.com/office/powerpoint/2010/main" val="2010501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316D2-1439-71F7-2D50-97306DBAD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BDAA544-C37B-C410-8037-72716121D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401(k) Annual Reviews - Stage 7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5431FFC2-7A59-4AE1-5C95-94F2EB6E8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2058791"/>
            <a:ext cx="746577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 startAt="5"/>
            </a:pPr>
            <a:endParaRPr lang="en-US" altLang="en-US" dirty="0">
              <a:solidFill>
                <a:schemeClr val="accent1"/>
              </a:solidFill>
            </a:endParaRPr>
          </a:p>
          <a:p>
            <a:pPr marL="6350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Were fixed employer contributions calculated and funded properly?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We will recalculate employer contributions for you on an annual basis. </a:t>
            </a:r>
          </a:p>
          <a:p>
            <a:pPr marL="514350" lvl="1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If any correction is required we will let you know. </a:t>
            </a:r>
          </a:p>
          <a:p>
            <a:pPr marL="457200" lvl="1" indent="0">
              <a:spcAft>
                <a:spcPts val="0"/>
              </a:spcAft>
              <a:buClr>
                <a:srgbClr val="98002E"/>
              </a:buClr>
              <a:buNone/>
            </a:pPr>
            <a:r>
              <a:rPr lang="en-US" altLang="en-US" b="1" i="1" dirty="0">
                <a:solidFill>
                  <a:srgbClr val="98002E"/>
                </a:solidFill>
              </a:rPr>
              <a:t>Helpful tip to avoid these types of Administrative errors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Be sure to tie review and compare the subtotals in the Principal contributions submission screens to your payroll register summary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rgbClr val="013C5B"/>
                </a:solidFill>
              </a:rPr>
              <a:t>If no variance per pay date, then this is a miscalculation by your payroll provider</a:t>
            </a:r>
            <a:endParaRPr lang="en-US" altLang="en-US" baseline="0" dirty="0">
              <a:solidFill>
                <a:srgbClr val="980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492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148F02CFDF764BBA6BA0D68315049F" ma:contentTypeVersion="18" ma:contentTypeDescription="Create a new document." ma:contentTypeScope="" ma:versionID="530c84bccce9337a48bdf505ca940c87">
  <xsd:schema xmlns:xsd="http://www.w3.org/2001/XMLSchema" xmlns:xs="http://www.w3.org/2001/XMLSchema" xmlns:p="http://schemas.microsoft.com/office/2006/metadata/properties" xmlns:ns2="f2ba3e1c-7fc9-4078-8786-f768d0bf866b" xmlns:ns3="a04abb24-0665-4dca-8703-e6043415f01e" targetNamespace="http://schemas.microsoft.com/office/2006/metadata/properties" ma:root="true" ma:fieldsID="e644fb2e40f5e159ee627642b1f11ef5" ns2:_="" ns3:_="">
    <xsd:import namespace="f2ba3e1c-7fc9-4078-8786-f768d0bf866b"/>
    <xsd:import namespace="a04abb24-0665-4dca-8703-e6043415f0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a3e1c-7fc9-4078-8786-f768d0bf86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fb97caa-4cac-410c-b927-8467617abd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4abb24-0665-4dca-8703-e6043415f01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604544b-4584-4c4c-96cf-97121b8499c3}" ma:internalName="TaxCatchAll" ma:showField="CatchAllData" ma:web="a04abb24-0665-4dca-8703-e6043415f0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2ba3e1c-7fc9-4078-8786-f768d0bf866b">
      <Terms xmlns="http://schemas.microsoft.com/office/infopath/2007/PartnerControls"/>
    </lcf76f155ced4ddcb4097134ff3c332f>
    <TaxCatchAll xmlns="a04abb24-0665-4dca-8703-e6043415f01e" xsi:nil="true"/>
  </documentManagement>
</p:properties>
</file>

<file path=customXml/itemProps1.xml><?xml version="1.0" encoding="utf-8"?>
<ds:datastoreItem xmlns:ds="http://schemas.openxmlformats.org/officeDocument/2006/customXml" ds:itemID="{85130530-C6A2-4017-BAA9-80DFB21B03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C0CFC-CBB6-4D4A-ACF5-90EEA3ED03B7}"/>
</file>

<file path=customXml/itemProps3.xml><?xml version="1.0" encoding="utf-8"?>
<ds:datastoreItem xmlns:ds="http://schemas.openxmlformats.org/officeDocument/2006/customXml" ds:itemID="{84FA5257-78C0-4CF0-B4AF-2F10D8DF124C}">
  <ds:schemaRefs>
    <ds:schemaRef ds:uri="http://schemas.microsoft.com/office/2006/metadata/properties"/>
    <ds:schemaRef ds:uri="http://schemas.microsoft.com/office/infopath/2007/PartnerControls"/>
    <ds:schemaRef ds:uri="f2ba3e1c-7fc9-4078-8786-f768d0bf866b"/>
    <ds:schemaRef ds:uri="a04abb24-0665-4dca-8703-e6043415f0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6709</TotalTime>
  <Words>1046</Words>
  <Application>Microsoft Office PowerPoint</Application>
  <PresentationFormat>On-screen Show (4:3)</PresentationFormat>
  <Paragraphs>119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Frutiger LT Std 45 Light</vt:lpstr>
      <vt:lpstr>Office Theme</vt:lpstr>
      <vt:lpstr>PowerPoint Presentation</vt:lpstr>
      <vt:lpstr>What is it?</vt:lpstr>
      <vt:lpstr>401(k) Annual Reviews - Stage 1</vt:lpstr>
      <vt:lpstr>401(k) Annual Reviews - Stage 2</vt:lpstr>
      <vt:lpstr>401(k) Annual Reviews - Stage 3</vt:lpstr>
      <vt:lpstr>401(k) Annual Reviews - Stage 4</vt:lpstr>
      <vt:lpstr>401(k) Annual Reviews - Stage 5</vt:lpstr>
      <vt:lpstr>401(k) Annual Reviews - Stage 6</vt:lpstr>
      <vt:lpstr>401(k) Annual Reviews - Stage 7</vt:lpstr>
      <vt:lpstr>401(k) Annual Reviews - Stage 8</vt:lpstr>
      <vt:lpstr>Non-Discrimination Testing (NDT)</vt:lpstr>
      <vt:lpstr>Non-Discrimination Failures</vt:lpstr>
      <vt:lpstr>Annual Audit</vt:lpstr>
      <vt:lpstr>Form 5500</vt:lpstr>
      <vt:lpstr>Open Discussion</vt:lpstr>
    </vt:vector>
  </TitlesOfParts>
  <Company>HDN Studio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 Cox</dc:creator>
  <cp:lastModifiedBy>Stacey Breslin</cp:lastModifiedBy>
  <cp:revision>450</cp:revision>
  <dcterms:created xsi:type="dcterms:W3CDTF">2011-07-18T12:45:26Z</dcterms:created>
  <dcterms:modified xsi:type="dcterms:W3CDTF">2025-12-19T02:52:33Z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0x0101004E148F02CFDF764BBA6BA0D68315049F</vt:lpwstr>
  </property>
</Properties>
</file>