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4"/>
  </p:sldMasterIdLst>
  <p:notesMasterIdLst>
    <p:notesMasterId r:id="rId18"/>
  </p:notesMasterIdLst>
  <p:handoutMasterIdLst>
    <p:handoutMasterId r:id="rId19"/>
  </p:handoutMasterIdLst>
  <p:sldIdLst>
    <p:sldId id="256" r:id="rId5"/>
    <p:sldId id="429" r:id="rId6"/>
    <p:sldId id="415" r:id="rId7"/>
    <p:sldId id="423" r:id="rId8"/>
    <p:sldId id="425" r:id="rId9"/>
    <p:sldId id="424" r:id="rId10"/>
    <p:sldId id="426" r:id="rId11"/>
    <p:sldId id="420" r:id="rId12"/>
    <p:sldId id="421" r:id="rId13"/>
    <p:sldId id="422" r:id="rId14"/>
    <p:sldId id="428" r:id="rId15"/>
    <p:sldId id="417" r:id="rId16"/>
    <p:sldId id="419" r:id="rId1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002E"/>
    <a:srgbClr val="152455"/>
    <a:srgbClr val="013C5B"/>
    <a:srgbClr val="1782BF"/>
    <a:srgbClr val="D15A09"/>
    <a:srgbClr val="F56C0C"/>
    <a:srgbClr val="F16E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F436CE-4468-4E14-9A56-B02DA78185D2}" v="25" dt="2025-12-12T15:55:39.4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8" autoAdjust="0"/>
    <p:restoredTop sz="68734" autoAdjust="0"/>
  </p:normalViewPr>
  <p:slideViewPr>
    <p:cSldViewPr snapToGrid="0" snapToObjects="1">
      <p:cViewPr>
        <p:scale>
          <a:sx n="66" d="100"/>
          <a:sy n="66" d="100"/>
        </p:scale>
        <p:origin x="1710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60" d="100"/>
          <a:sy n="160" d="100"/>
        </p:scale>
        <p:origin x="-6720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5C55D8-568C-CA48-8262-8DB8E12C59BE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C844B2-3D0C-BA40-A355-56EBAE37D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9368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BD9E2B-6C37-40BC-8913-AB6BB7FC8D0B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59F266-9247-49E9-8C42-316D8998D1D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463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9F266-9247-49E9-8C42-316D8998D1D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1992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3BF942-D0BD-36D5-1CE8-E00468E211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4D0EA4-3EDB-F969-BA63-7CB2C7C79B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2D94CF-B25C-1F5A-F09C-CD9DD72AF3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538"/>
              </a:spcBef>
              <a:spcAft>
                <a:spcPts val="538"/>
              </a:spcAft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D071AE-F472-7F5F-C282-21E55752B06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9F266-9247-49E9-8C42-316D8998D1DC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8724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137489-E0EC-9E0C-0C19-7EE43E658C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960E5C-5338-9495-259A-A95EBCB9C7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C873AE9-5B28-BC00-8F38-C7B64E18C4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538"/>
              </a:spcBef>
              <a:spcAft>
                <a:spcPts val="538"/>
              </a:spcAft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5C1D68-98C8-95EB-92F8-849B978187F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9F266-9247-49E9-8C42-316D8998D1DC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3871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538"/>
              </a:spcBef>
              <a:spcAft>
                <a:spcPts val="538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9F266-9247-49E9-8C42-316D8998D1DC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6552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538"/>
              </a:spcBef>
              <a:spcAft>
                <a:spcPts val="538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9F266-9247-49E9-8C42-316D8998D1DC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767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DFF44-8743-0A22-F900-EA3F98156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BBD5808-700D-EDDA-E29D-CCCD3EA4DB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43DD42-F023-8D2F-53F2-CA21E0D5A7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538"/>
              </a:spcBef>
              <a:spcAft>
                <a:spcPts val="538"/>
              </a:spcAft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0B1F50-9A9E-6310-2565-A74F4CE308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9F266-9247-49E9-8C42-316D8998D1D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74611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538"/>
              </a:spcBef>
              <a:spcAft>
                <a:spcPts val="538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9F266-9247-49E9-8C42-316D8998D1D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3025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8DEA5-B772-40DA-61EB-ECD49C93A1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B1FD0F-044F-26EA-9EB5-3E16977FBD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E6D3729-E542-8147-EAEF-6F0ABBA012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538"/>
              </a:spcBef>
              <a:spcAft>
                <a:spcPts val="538"/>
              </a:spcAft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95FE3E-D3B9-D552-221F-B7618EA2F7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9F266-9247-49E9-8C42-316D8998D1D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5599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F6DFCD-4EBB-D4F7-58EB-C35491F52E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1E86E2-A589-894A-9653-95AE0A681D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442857-9146-0CDF-AA77-50113C68E6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538"/>
              </a:spcBef>
              <a:spcAft>
                <a:spcPts val="538"/>
              </a:spcAft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16AE68-284B-1329-1E69-68217F74AA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9F266-9247-49E9-8C42-316D8998D1D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5882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B8A95A-6636-4C3E-271F-E7E0F9A8D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3909405-8804-1489-6284-3C6ED29D28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B606D5-7D78-8086-34CF-DE75BEEF6B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538"/>
              </a:spcBef>
              <a:spcAft>
                <a:spcPts val="538"/>
              </a:spcAft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C3C82E-7366-B2AA-6267-BAC20310BE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9F266-9247-49E9-8C42-316D8998D1D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2904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60F4F1-C118-3509-6067-7930F6DB17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A7FCFF-42AB-3924-78E1-F5F0E18C74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96F892-4C1C-322E-844F-211B5CD05F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538"/>
              </a:spcBef>
              <a:spcAft>
                <a:spcPts val="538"/>
              </a:spcAft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D81083-C259-ED5B-6A58-4595685A8C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9F266-9247-49E9-8C42-316D8998D1D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1056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75E1D-399D-2BD0-4637-71A73DBB5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1C3050-9502-A1BD-BC3E-87F4B31DED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F786E5E-A7E4-16B0-7787-9611EFDC03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538"/>
              </a:spcBef>
              <a:spcAft>
                <a:spcPts val="538"/>
              </a:spcAft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6701B0-FF83-3BAE-60AA-1A706F575C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9F266-9247-49E9-8C42-316D8998D1DC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0752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97522B-E080-B23D-134F-BFB95E7289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09DFA2-0210-0610-6231-920448824E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09BC64-DEDC-3B3C-B652-D51394D620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ts val="538"/>
              </a:spcBef>
              <a:spcAft>
                <a:spcPts val="538"/>
              </a:spcAft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9138B6-CD03-378C-3304-42E4AA8073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59F266-9247-49E9-8C42-316D8998D1DC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152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22225" y="0"/>
            <a:ext cx="9174163" cy="6858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5059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EEDBC-AC10-4532-8CAD-F9D7608BBBD2}" type="datetimeFigureOut">
              <a:rPr lang="en-US"/>
              <a:pPr>
                <a:defRPr/>
              </a:pPr>
              <a:t>12/12/2025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E8153-2FDC-493D-96FE-DFAEE05539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4" name="Picture 13" descr="footer-03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226" y="4785111"/>
            <a:ext cx="9180576" cy="2074810"/>
          </a:xfrm>
          <a:prstGeom prst="rect">
            <a:avLst/>
          </a:prstGeom>
        </p:spPr>
      </p:pic>
      <p:pic>
        <p:nvPicPr>
          <p:cNvPr id="5" name="Picture 4" descr="Main_header-02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226" y="0"/>
            <a:ext cx="9180575" cy="361714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99FE3-8783-4367-98BA-D4096679D8C6}" type="datetimeFigureOut">
              <a:rPr lang="en-US"/>
              <a:pPr>
                <a:defRPr/>
              </a:pPr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1976C-F5C6-45AA-BA97-A6DDC7F6A1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767561"/>
            <a:ext cx="8229600" cy="99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41513"/>
            <a:ext cx="7772400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ctr">
              <a:defRPr sz="2400" b="1" cap="all">
                <a:solidFill>
                  <a:srgbClr val="152455"/>
                </a:solidFill>
                <a:latin typeface="Frutiger LT Std 45 Light"/>
                <a:cs typeface="Frutiger LT Std 45 Ligh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06087-4C65-480F-8935-1EC826F71BEE}" type="datetimeFigureOut">
              <a:rPr lang="en-US"/>
              <a:pPr>
                <a:defRPr/>
              </a:pPr>
              <a:t>12/12/2025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D5AD8-6A4F-4374-8462-EB8F182EB8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43837"/>
            <a:ext cx="4038600" cy="40823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043837"/>
            <a:ext cx="4038600" cy="40823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F7491-F1B8-4F6F-A350-F9B0B7052E29}" type="datetimeFigureOut">
              <a:rPr lang="en-US"/>
              <a:pPr>
                <a:defRPr/>
              </a:pPr>
              <a:t>12/12/2025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1DADE-1A0B-4F5E-8823-D915301E88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767561"/>
            <a:ext cx="8229600" cy="99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64067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03829"/>
            <a:ext cx="4040188" cy="31660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964067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03829"/>
            <a:ext cx="4041775" cy="31660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00BFE-ABBF-4AF3-8AED-1BF50658C5BF}" type="datetimeFigureOut">
              <a:rPr lang="en-US"/>
              <a:pPr>
                <a:defRPr/>
              </a:pPr>
              <a:t>12/12/2025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66428-1CA8-43A9-9888-5E9A787BB9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767561"/>
            <a:ext cx="8229600" cy="99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62E55-6BC6-4C26-8712-FB406CA7739E}" type="datetimeFigureOut">
              <a:rPr lang="en-US"/>
              <a:pPr>
                <a:defRPr/>
              </a:pPr>
              <a:t>12/12/2025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43E5F-4733-4B5E-B976-F4A53DA942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767561"/>
            <a:ext cx="8229600" cy="99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F010BF-C4AA-4021-9E1B-9A4D9EED2ABF}" type="datetimeFigureOut">
              <a:rPr lang="en-US"/>
              <a:pPr>
                <a:defRPr/>
              </a:pPr>
              <a:t>12/12/2025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FC2C8-91D0-4EC6-B412-EBCD76F985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eader-01.jp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023872"/>
          </a:xfrm>
          <a:prstGeom prst="rect">
            <a:avLst/>
          </a:prstGeom>
        </p:spPr>
      </p:pic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111375"/>
            <a:ext cx="8229600" cy="401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ea typeface="ＭＳ Ｐゴシック" charset="-128"/>
              </a:defRPr>
            </a:lvl1pPr>
          </a:lstStyle>
          <a:p>
            <a:pPr>
              <a:defRPr/>
            </a:pPr>
            <a:fld id="{FD54E0A3-A675-46AA-AB04-A0E09E6C9014}" type="datetimeFigureOut">
              <a:rPr lang="en-US"/>
              <a:pPr>
                <a:defRPr/>
              </a:pPr>
              <a:t>12/12/2025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ea typeface="ＭＳ Ｐゴシック" charset="-128"/>
              </a:defRPr>
            </a:lvl1pPr>
          </a:lstStyle>
          <a:p>
            <a:pPr>
              <a:defRPr/>
            </a:pPr>
            <a:fld id="{B0D6F366-3FCC-42A0-AD96-EAD1E6CE86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767561"/>
            <a:ext cx="8229600" cy="99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Frutiger LT Std 45 Light"/>
          <a:ea typeface="ＭＳ Ｐゴシック" charset="-128"/>
          <a:cs typeface="Frutiger LT Std 45 Light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Frutiger LT Std 45 Light" charset="0"/>
          <a:ea typeface="ＭＳ Ｐゴシック" charset="-128"/>
          <a:cs typeface="Frutiger LT Std 45 Light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Frutiger LT Std 45 Light" charset="0"/>
          <a:ea typeface="ＭＳ Ｐゴシック" charset="-128"/>
          <a:cs typeface="Frutiger LT Std 45 Light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Frutiger LT Std 45 Light" charset="0"/>
          <a:ea typeface="ＭＳ Ｐゴシック" charset="-128"/>
          <a:cs typeface="Frutiger LT Std 45 Light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Frutiger LT Std 45 Light" charset="0"/>
          <a:ea typeface="ＭＳ Ｐゴシック" charset="-128"/>
          <a:cs typeface="Frutiger LT Std 45 Light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Frutiger LT Std 45 Light" charset="0"/>
          <a:ea typeface="ＭＳ Ｐゴシック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Frutiger LT Std 45 Light" charset="0"/>
          <a:ea typeface="ＭＳ Ｐゴシック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Frutiger LT Std 45 Light" charset="0"/>
          <a:ea typeface="ＭＳ Ｐゴシック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Frutiger LT Std 45 Light" charset="0"/>
          <a:ea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rgbClr val="152455"/>
          </a:solidFill>
          <a:latin typeface="Frutiger LT Std 45 Light"/>
          <a:ea typeface="ＭＳ Ｐゴシック" charset="-128"/>
          <a:cs typeface="Frutiger LT Std 45 Light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152455"/>
          </a:solidFill>
          <a:latin typeface="Frutiger LT Std 45 Light"/>
          <a:ea typeface="ＭＳ Ｐゴシック" charset="-128"/>
          <a:cs typeface="Frutiger LT Std 45 Light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rgbClr val="152455"/>
          </a:solidFill>
          <a:latin typeface="Frutiger LT Std 45 Light"/>
          <a:ea typeface="ＭＳ Ｐゴシック" charset="-128"/>
          <a:cs typeface="Frutiger LT Std 45 Light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152455"/>
          </a:solidFill>
          <a:latin typeface="Frutiger LT Std 45 Light"/>
          <a:ea typeface="ＭＳ Ｐゴシック" charset="-128"/>
          <a:cs typeface="Frutiger LT Std 45 Light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rgbClr val="152455"/>
          </a:solidFill>
          <a:latin typeface="Frutiger LT Std 45 Light"/>
          <a:ea typeface="ＭＳ Ｐゴシック" charset="-128"/>
          <a:cs typeface="Frutiger LT Std 45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cmerilus@acce.org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1186" y="3771084"/>
            <a:ext cx="8890612" cy="10792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>
                <a:solidFill>
                  <a:srgbClr val="152455"/>
                </a:solidFill>
              </a:rPr>
              <a:t>401(k) Regulatory Changes &amp; Compliance Update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>
                <a:solidFill>
                  <a:srgbClr val="152455"/>
                </a:solidFill>
              </a:rPr>
              <a:t>Plan Administrator Webinar Series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71E692-69C4-8788-9AB1-6846FBE2C7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16050B2-2812-9687-21FD-F3DBBD25C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Troubleshooting</a:t>
            </a:r>
          </a:p>
        </p:txBody>
      </p:sp>
      <p:sp>
        <p:nvSpPr>
          <p:cNvPr id="5" name="Rectangle 1027">
            <a:extLst>
              <a:ext uri="{FF2B5EF4-FFF2-40B4-BE49-F238E27FC236}">
                <a16:creationId xmlns:a16="http://schemas.microsoft.com/office/drawing/2014/main" id="{324782B2-0EDC-436E-A30C-D1B8967149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821" y="1964450"/>
            <a:ext cx="7340989" cy="489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>
              <a:spcAft>
                <a:spcPct val="50000"/>
              </a:spcAft>
              <a:buClr>
                <a:srgbClr val="CF7600"/>
              </a:buClr>
              <a:buChar char="•"/>
              <a:defRPr sz="24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Aft>
                <a:spcPct val="50000"/>
              </a:spcAft>
              <a:buClr>
                <a:srgbClr val="CF7600"/>
              </a:buClr>
              <a:buChar char="•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indent="0" eaLnBrk="1" hangingPunct="1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dirty="0">
                <a:solidFill>
                  <a:schemeClr val="accent1"/>
                </a:solidFill>
              </a:rPr>
              <a:t>ACCE MEP has amended for deemed Roth catch-up  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Pretax catch-up contributions for HIE sent to Principal will be converted to Roth catch-up money type following submission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Principal will issue tax record; no payroll adjustment is required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ACCE MEP will convert all pretax catch-up deferral elections to Roth catch-up shortly following the second employee notice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b="1" dirty="0">
                <a:solidFill>
                  <a:schemeClr val="accent1"/>
                </a:solidFill>
              </a:rPr>
              <a:t>Critical</a:t>
            </a:r>
            <a:r>
              <a:rPr lang="en-US" altLang="en-US" dirty="0">
                <a:solidFill>
                  <a:schemeClr val="accent1"/>
                </a:solidFill>
              </a:rPr>
              <a:t>: Do not make any deferral election changes in payroll system until you receive the deferral change message from Principal Message Center website</a:t>
            </a:r>
            <a:endParaRPr lang="en-US" altLang="en-US" baseline="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188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5BA019-CBD7-2E3B-2EE0-4CBB5F7E92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A2CC246-A45E-AA05-C4BE-CCBE441EA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Takeaways</a:t>
            </a:r>
          </a:p>
        </p:txBody>
      </p:sp>
      <p:sp>
        <p:nvSpPr>
          <p:cNvPr id="5" name="Rectangle 1027">
            <a:extLst>
              <a:ext uri="{FF2B5EF4-FFF2-40B4-BE49-F238E27FC236}">
                <a16:creationId xmlns:a16="http://schemas.microsoft.com/office/drawing/2014/main" id="{FEBA2DDF-28A6-3D12-3E1E-A53BA6A1B0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821" y="1964449"/>
            <a:ext cx="7340989" cy="4748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>
              <a:spcAft>
                <a:spcPct val="50000"/>
              </a:spcAft>
              <a:buClr>
                <a:srgbClr val="CF7600"/>
              </a:buClr>
              <a:buChar char="•"/>
              <a:defRPr sz="24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Aft>
                <a:spcPct val="50000"/>
              </a:spcAft>
              <a:buClr>
                <a:srgbClr val="CF7600"/>
              </a:buClr>
              <a:buChar char="•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Be sure to complete the annual compliance tasks by December 31; two tasks previous years, but now there is a third!</a:t>
            </a:r>
          </a:p>
          <a:p>
            <a:pPr marL="914400" lvl="1" indent="-457200">
              <a:spcAft>
                <a:spcPts val="1000"/>
              </a:spcAft>
              <a:buClr>
                <a:srgbClr val="98002E"/>
              </a:buClr>
              <a:buFont typeface="+mj-lt"/>
              <a:buAutoNum type="arabicPeriod"/>
            </a:pPr>
            <a:r>
              <a:rPr lang="en-US" altLang="en-US" dirty="0">
                <a:solidFill>
                  <a:schemeClr val="accent1"/>
                </a:solidFill>
              </a:rPr>
              <a:t>All payroll reports (including annual summary report) sent to ACCE</a:t>
            </a:r>
          </a:p>
          <a:p>
            <a:pPr marL="914400" lvl="1" indent="-457200">
              <a:spcAft>
                <a:spcPts val="1000"/>
              </a:spcAft>
              <a:buClr>
                <a:srgbClr val="98002E"/>
              </a:buClr>
              <a:buFont typeface="+mj-lt"/>
              <a:buAutoNum type="arabicPeriod"/>
            </a:pPr>
            <a:r>
              <a:rPr lang="en-US" altLang="en-US" dirty="0">
                <a:solidFill>
                  <a:schemeClr val="accent1"/>
                </a:solidFill>
              </a:rPr>
              <a:t>Compensation submitted to Principal</a:t>
            </a:r>
          </a:p>
          <a:p>
            <a:pPr lvl="2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Remember to verify your plan definition of compensation in the Participation Agreement!</a:t>
            </a:r>
          </a:p>
          <a:p>
            <a:pPr marL="914400" lvl="1" indent="-457200">
              <a:spcAft>
                <a:spcPts val="1000"/>
              </a:spcAft>
              <a:buClr>
                <a:srgbClr val="98002E"/>
              </a:buClr>
              <a:buFont typeface="+mj-lt"/>
              <a:buAutoNum type="arabicPeriod"/>
            </a:pPr>
            <a:r>
              <a:rPr lang="en-US" altLang="en-US" dirty="0">
                <a:solidFill>
                  <a:schemeClr val="accent1"/>
                </a:solidFill>
              </a:rPr>
              <a:t>Provide HIE status to Principal for each employee</a:t>
            </a:r>
          </a:p>
          <a:p>
            <a:pPr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Make sure you have all </a:t>
            </a:r>
            <a:r>
              <a:rPr lang="en-US" altLang="en-US" b="1" i="1" dirty="0">
                <a:solidFill>
                  <a:schemeClr val="accent1"/>
                </a:solidFill>
              </a:rPr>
              <a:t>current</a:t>
            </a:r>
            <a:r>
              <a:rPr lang="en-US" altLang="en-US" dirty="0">
                <a:solidFill>
                  <a:schemeClr val="accent1"/>
                </a:solidFill>
              </a:rPr>
              <a:t> employee orientation materials by end of the year such as the latest SPD, highlights, annual notices, etc. 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endParaRPr lang="en-US" altLang="en-US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0711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Helpful Compliance Tips</a:t>
            </a:r>
          </a:p>
        </p:txBody>
      </p:sp>
      <p:sp>
        <p:nvSpPr>
          <p:cNvPr id="5" name="Rectangle 1027"/>
          <p:cNvSpPr>
            <a:spLocks noChangeArrowheads="1"/>
          </p:cNvSpPr>
          <p:nvPr/>
        </p:nvSpPr>
        <p:spPr bwMode="auto">
          <a:xfrm>
            <a:off x="1017821" y="2058791"/>
            <a:ext cx="7340989" cy="4591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>
              <a:spcAft>
                <a:spcPct val="50000"/>
              </a:spcAft>
              <a:buClr>
                <a:srgbClr val="CF7600"/>
              </a:buClr>
              <a:buChar char="•"/>
              <a:defRPr sz="24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Aft>
                <a:spcPct val="50000"/>
              </a:spcAft>
              <a:buClr>
                <a:srgbClr val="CF7600"/>
              </a:buClr>
              <a:buChar char="•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Aft>
                <a:spcPts val="1000"/>
              </a:spcAft>
              <a:buClr>
                <a:srgbClr val="98002E"/>
              </a:buClr>
            </a:pPr>
            <a:r>
              <a:rPr lang="en-US" altLang="en-US" baseline="0" dirty="0">
                <a:solidFill>
                  <a:schemeClr val="accent1"/>
                </a:solidFill>
              </a:rPr>
              <a:t>Ensure ALL W-2 employees have been entered into Principal at date of hire</a:t>
            </a:r>
          </a:p>
          <a:p>
            <a:pPr eaLnBrk="1" hangingPunct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Ensure ALL termination dates have been submitted to </a:t>
            </a:r>
            <a:r>
              <a:rPr lang="en-US" altLang="en-US">
                <a:solidFill>
                  <a:schemeClr val="accent1"/>
                </a:solidFill>
              </a:rPr>
              <a:t>Principal with final pay date</a:t>
            </a:r>
            <a:endParaRPr lang="en-US" altLang="en-US" baseline="0" dirty="0">
              <a:solidFill>
                <a:schemeClr val="accent1"/>
              </a:solidFill>
            </a:endParaRP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Easiest way to verify in December each year is to run the Participant Data Report</a:t>
            </a:r>
          </a:p>
          <a:p>
            <a:pPr>
              <a:spcAft>
                <a:spcPts val="1000"/>
              </a:spcAft>
              <a:buClr>
                <a:srgbClr val="98002E"/>
              </a:buClr>
            </a:pPr>
            <a:r>
              <a:rPr lang="en-US" altLang="en-US" baseline="0" dirty="0">
                <a:solidFill>
                  <a:schemeClr val="accent1"/>
                </a:solidFill>
              </a:rPr>
              <a:t>Update all deferral changes received from Principal into payroll immediately each week</a:t>
            </a:r>
          </a:p>
          <a:p>
            <a:pPr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Submit contributions to Principal as soon as payroll processing is complete prior to each pay date, but absolutely no later than pay date</a:t>
            </a:r>
            <a:endParaRPr lang="en-US" altLang="en-US" baseline="0" dirty="0">
              <a:solidFill>
                <a:schemeClr val="accent1"/>
              </a:solidFill>
            </a:endParaRPr>
          </a:p>
          <a:p>
            <a:pPr marL="457200" lvl="1" indent="0">
              <a:spcAft>
                <a:spcPts val="1000"/>
              </a:spcAft>
              <a:buClr>
                <a:srgbClr val="98002E"/>
              </a:buClr>
              <a:buNone/>
            </a:pPr>
            <a:endParaRPr lang="en-US" altLang="en-US" baseline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37347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Discussion</a:t>
            </a:r>
          </a:p>
        </p:txBody>
      </p:sp>
      <p:sp>
        <p:nvSpPr>
          <p:cNvPr id="5" name="Rectangle 1027"/>
          <p:cNvSpPr>
            <a:spLocks noChangeArrowheads="1"/>
          </p:cNvSpPr>
          <p:nvPr/>
        </p:nvSpPr>
        <p:spPr bwMode="auto">
          <a:xfrm>
            <a:off x="1017821" y="2012687"/>
            <a:ext cx="7340989" cy="4418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>
              <a:spcAft>
                <a:spcPct val="50000"/>
              </a:spcAft>
              <a:buClr>
                <a:srgbClr val="CF7600"/>
              </a:buClr>
              <a:buChar char="•"/>
              <a:defRPr sz="24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Aft>
                <a:spcPct val="50000"/>
              </a:spcAft>
              <a:buClr>
                <a:srgbClr val="CF7600"/>
              </a:buClr>
              <a:buChar char="•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indent="0" algn="ctr" eaLnBrk="1" hangingPunct="1">
              <a:spcAft>
                <a:spcPts val="3000"/>
              </a:spcAft>
              <a:buClr>
                <a:srgbClr val="98002E"/>
              </a:buClr>
              <a:buNone/>
            </a:pPr>
            <a:r>
              <a:rPr lang="en-US" altLang="en-US" sz="4800" b="1" i="1" dirty="0">
                <a:solidFill>
                  <a:srgbClr val="98002E"/>
                </a:solidFill>
              </a:rPr>
              <a:t>Thank You!</a:t>
            </a:r>
            <a:endParaRPr lang="en-US" altLang="en-US" sz="4800" b="1" baseline="0" dirty="0">
              <a:solidFill>
                <a:srgbClr val="152455"/>
              </a:solidFill>
            </a:endParaRPr>
          </a:p>
          <a:p>
            <a:pPr marL="450850" lvl="1" indent="0" algn="ctr">
              <a:spcAft>
                <a:spcPts val="600"/>
              </a:spcAft>
              <a:buClr>
                <a:srgbClr val="98002E"/>
              </a:buClr>
              <a:buNone/>
            </a:pPr>
            <a:r>
              <a:rPr lang="en-US" altLang="en-US" sz="2400" b="1" dirty="0">
                <a:solidFill>
                  <a:srgbClr val="152455"/>
                </a:solidFill>
              </a:rPr>
              <a:t>For questions regarding 401(k) plan administration please email us at </a:t>
            </a:r>
            <a:r>
              <a:rPr lang="en-US" altLang="en-US" sz="2400" b="1" baseline="0" dirty="0">
                <a:solidFill>
                  <a:srgbClr val="98002E"/>
                </a:solidFill>
              </a:rPr>
              <a:t>accebenefitsteam</a:t>
            </a:r>
            <a:r>
              <a:rPr lang="en-US" altLang="en-US" sz="2400" b="1" dirty="0">
                <a:solidFill>
                  <a:srgbClr val="98002E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@acce.org</a:t>
            </a:r>
            <a:r>
              <a:rPr lang="en-US" altLang="en-US" sz="2400" b="1" dirty="0">
                <a:solidFill>
                  <a:srgbClr val="98002E"/>
                </a:solidFill>
              </a:rPr>
              <a:t> </a:t>
            </a:r>
            <a:endParaRPr lang="en-US" altLang="en-US" sz="2400" b="1" baseline="0" dirty="0">
              <a:solidFill>
                <a:srgbClr val="152455"/>
              </a:solidFill>
            </a:endParaRPr>
          </a:p>
          <a:p>
            <a:pPr marL="0" indent="0" algn="ctr" eaLnBrk="1" hangingPunct="1">
              <a:spcAft>
                <a:spcPts val="600"/>
              </a:spcAft>
              <a:buClr>
                <a:srgbClr val="98002E"/>
              </a:buClr>
              <a:buNone/>
            </a:pPr>
            <a:endParaRPr lang="en-US" altLang="en-US" sz="2000" baseline="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876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38C959-F180-D72F-6327-3DF20B7351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3E92E8C-1653-ED88-8775-F6C31BEE1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Super Catch-up</a:t>
            </a:r>
          </a:p>
        </p:txBody>
      </p:sp>
      <p:sp>
        <p:nvSpPr>
          <p:cNvPr id="5" name="Rectangle 1027">
            <a:extLst>
              <a:ext uri="{FF2B5EF4-FFF2-40B4-BE49-F238E27FC236}">
                <a16:creationId xmlns:a16="http://schemas.microsoft.com/office/drawing/2014/main" id="{ED9D87B3-9902-9DEF-194C-B4E2DBD1B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821" y="1964450"/>
            <a:ext cx="7340989" cy="423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>
              <a:spcAft>
                <a:spcPct val="50000"/>
              </a:spcAft>
              <a:buClr>
                <a:srgbClr val="CF7600"/>
              </a:buClr>
              <a:buChar char="•"/>
              <a:defRPr sz="24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Aft>
                <a:spcPct val="50000"/>
              </a:spcAft>
              <a:buClr>
                <a:srgbClr val="CF7600"/>
              </a:buClr>
              <a:buChar char="•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indent="0" eaLnBrk="1" hangingPunct="1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dirty="0">
                <a:solidFill>
                  <a:schemeClr val="accent1"/>
                </a:solidFill>
              </a:rPr>
              <a:t>Effective for January 2025 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Ages 60, 61, 62, and 63 ONLY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$11,250 for 2025; $11,250 for 2026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 Refer to “Annual Plan Limits” on the ACCE 401k Administrator Resources webpage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Keep your payroll provider informed</a:t>
            </a:r>
          </a:p>
          <a:p>
            <a:pPr lvl="2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Confirm they are monitoring to ensure all deferral limits are not exceeded</a:t>
            </a:r>
          </a:p>
        </p:txBody>
      </p:sp>
    </p:spTree>
    <p:extLst>
      <p:ext uri="{BB962C8B-B14F-4D97-AF65-F5344CB8AC3E}">
        <p14:creationId xmlns:p14="http://schemas.microsoft.com/office/powerpoint/2010/main" val="3885785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True-Up Match  </a:t>
            </a:r>
          </a:p>
        </p:txBody>
      </p:sp>
      <p:sp>
        <p:nvSpPr>
          <p:cNvPr id="5" name="Rectangle 1027"/>
          <p:cNvSpPr>
            <a:spLocks noChangeArrowheads="1"/>
          </p:cNvSpPr>
          <p:nvPr/>
        </p:nvSpPr>
        <p:spPr bwMode="auto">
          <a:xfrm>
            <a:off x="1017821" y="2058791"/>
            <a:ext cx="7465779" cy="4591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>
              <a:spcAft>
                <a:spcPct val="50000"/>
              </a:spcAft>
              <a:buClr>
                <a:srgbClr val="CF7600"/>
              </a:buClr>
              <a:buChar char="•"/>
              <a:defRPr sz="24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Aft>
                <a:spcPct val="50000"/>
              </a:spcAft>
              <a:buClr>
                <a:srgbClr val="CF7600"/>
              </a:buClr>
              <a:buChar char="•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indent="0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dirty="0">
                <a:solidFill>
                  <a:schemeClr val="accent1"/>
                </a:solidFill>
              </a:rPr>
              <a:t>Effective for January 2025 </a:t>
            </a:r>
          </a:p>
          <a:p>
            <a:pPr marL="0" indent="0" eaLnBrk="1" hangingPunct="1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dirty="0">
                <a:solidFill>
                  <a:schemeClr val="accent1"/>
                </a:solidFill>
              </a:rPr>
              <a:t>Match is based on annual deferrals divided by annual compensation (budget neutral, timing considerations) </a:t>
            </a:r>
          </a:p>
          <a:p>
            <a:pPr marL="914400" lvl="1" indent="-457200">
              <a:spcAft>
                <a:spcPts val="1000"/>
              </a:spcAft>
              <a:buClr>
                <a:srgbClr val="98002E"/>
              </a:buClr>
              <a:buFont typeface="+mj-lt"/>
              <a:buAutoNum type="arabicPeriod"/>
            </a:pPr>
            <a:r>
              <a:rPr lang="en-US" altLang="en-US" baseline="0" dirty="0">
                <a:solidFill>
                  <a:schemeClr val="accent1"/>
                </a:solidFill>
              </a:rPr>
              <a:t>Determine the total deferral rate withheld for the year (annual deferral withheld/annual eligible compensation)</a:t>
            </a:r>
            <a:endParaRPr lang="en-US" altLang="en-US" dirty="0">
              <a:solidFill>
                <a:schemeClr val="accent1"/>
              </a:solidFill>
            </a:endParaRPr>
          </a:p>
          <a:p>
            <a:pPr marL="914400" lvl="1" indent="-457200">
              <a:spcAft>
                <a:spcPts val="1000"/>
              </a:spcAft>
              <a:buClr>
                <a:srgbClr val="98002E"/>
              </a:buClr>
              <a:buFont typeface="+mj-lt"/>
              <a:buAutoNum type="arabicPeriod"/>
            </a:pPr>
            <a:r>
              <a:rPr lang="en-US" altLang="en-US" baseline="0" dirty="0">
                <a:solidFill>
                  <a:schemeClr val="accent1"/>
                </a:solidFill>
              </a:rPr>
              <a:t>Determine the maximum match potential for the year (your plan match rate * annual eligible compensation)</a:t>
            </a:r>
          </a:p>
          <a:p>
            <a:pPr marL="914400" lvl="1" indent="-457200">
              <a:spcAft>
                <a:spcPts val="1000"/>
              </a:spcAft>
              <a:buClr>
                <a:srgbClr val="98002E"/>
              </a:buClr>
              <a:buFont typeface="+mj-lt"/>
              <a:buAutoNum type="arabicPeriod"/>
            </a:pPr>
            <a:r>
              <a:rPr lang="en-US" altLang="en-US" dirty="0">
                <a:solidFill>
                  <a:schemeClr val="accent1"/>
                </a:solidFill>
              </a:rPr>
              <a:t>If/Then formula:</a:t>
            </a:r>
          </a:p>
          <a:p>
            <a:pPr lvl="2">
              <a:spcAft>
                <a:spcPts val="1000"/>
              </a:spcAft>
              <a:buClr>
                <a:srgbClr val="98002E"/>
              </a:buClr>
            </a:pPr>
            <a:r>
              <a:rPr lang="en-US" altLang="en-US" b="1" dirty="0">
                <a:solidFill>
                  <a:schemeClr val="accent1"/>
                </a:solidFill>
              </a:rPr>
              <a:t>If</a:t>
            </a:r>
            <a:r>
              <a:rPr lang="en-US" altLang="en-US" dirty="0">
                <a:solidFill>
                  <a:schemeClr val="accent1"/>
                </a:solidFill>
              </a:rPr>
              <a:t> the annual deferrals withheld exceed the maximum match potential for the year &amp; the match already funded, </a:t>
            </a:r>
            <a:r>
              <a:rPr lang="en-US" altLang="en-US" b="1" dirty="0">
                <a:solidFill>
                  <a:schemeClr val="accent1"/>
                </a:solidFill>
              </a:rPr>
              <a:t>Then</a:t>
            </a:r>
            <a:r>
              <a:rPr lang="en-US" altLang="en-US" dirty="0">
                <a:solidFill>
                  <a:schemeClr val="accent1"/>
                </a:solidFill>
              </a:rPr>
              <a:t> the true up equals maximum match potential minus the match already funded.</a:t>
            </a:r>
            <a:endParaRPr lang="en-US" altLang="en-US" baseline="0" dirty="0">
              <a:solidFill>
                <a:srgbClr val="980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43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3F910C-ABA7-B60E-DBDD-FEC6C5C9C2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9404909-287D-F372-1134-21CE35F10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True-Up Match Causes</a:t>
            </a:r>
          </a:p>
        </p:txBody>
      </p:sp>
      <p:sp>
        <p:nvSpPr>
          <p:cNvPr id="5" name="Rectangle 1027">
            <a:extLst>
              <a:ext uri="{FF2B5EF4-FFF2-40B4-BE49-F238E27FC236}">
                <a16:creationId xmlns:a16="http://schemas.microsoft.com/office/drawing/2014/main" id="{2C62F8DE-D4C9-02C1-1B2B-9911D68277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821" y="2058791"/>
            <a:ext cx="7465779" cy="4591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>
              <a:spcAft>
                <a:spcPct val="50000"/>
              </a:spcAft>
              <a:buClr>
                <a:srgbClr val="CF7600"/>
              </a:buClr>
              <a:buChar char="•"/>
              <a:defRPr sz="24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Aft>
                <a:spcPct val="50000"/>
              </a:spcAft>
              <a:buClr>
                <a:srgbClr val="CF7600"/>
              </a:buClr>
              <a:buChar char="•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457200" indent="-457200" eaLnBrk="1" hangingPunct="1">
              <a:spcAft>
                <a:spcPts val="1000"/>
              </a:spcAft>
              <a:buClr>
                <a:srgbClr val="98002E"/>
              </a:buClr>
              <a:buFont typeface="+mj-lt"/>
              <a:buAutoNum type="arabicPeriod"/>
            </a:pPr>
            <a:r>
              <a:rPr lang="en-US" altLang="en-US" dirty="0">
                <a:solidFill>
                  <a:schemeClr val="accent1"/>
                </a:solidFill>
              </a:rPr>
              <a:t>Employee hits IRS deferral limits prior to the final pay date for the year.</a:t>
            </a:r>
          </a:p>
          <a:p>
            <a:pPr marL="908050" lvl="1" indent="-457200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Example: $31,000 deferral limit reached on the Sep 15</a:t>
            </a:r>
            <a:r>
              <a:rPr lang="en-US" altLang="en-US" baseline="30000" dirty="0">
                <a:solidFill>
                  <a:schemeClr val="accent1"/>
                </a:solidFill>
              </a:rPr>
              <a:t>th</a:t>
            </a:r>
            <a:r>
              <a:rPr lang="en-US" altLang="en-US" dirty="0">
                <a:solidFill>
                  <a:schemeClr val="accent1"/>
                </a:solidFill>
              </a:rPr>
              <a:t> pay date and therefore no more match is funded on remaining pay dates for the year.</a:t>
            </a:r>
          </a:p>
          <a:p>
            <a:pPr marL="457200" indent="-457200" eaLnBrk="1" hangingPunct="1">
              <a:spcAft>
                <a:spcPts val="1000"/>
              </a:spcAft>
              <a:buClr>
                <a:srgbClr val="98002E"/>
              </a:buClr>
              <a:buFont typeface="+mj-lt"/>
              <a:buAutoNum type="arabicPeriod"/>
            </a:pPr>
            <a:r>
              <a:rPr lang="en-US" altLang="en-US" dirty="0">
                <a:solidFill>
                  <a:schemeClr val="accent1"/>
                </a:solidFill>
              </a:rPr>
              <a:t>Mid year deferral election changes where some pay date deferrals exceed plan match potential and other pay date deferrals are less than plan match potential.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Example: Assume employer match formula is 6% and the employee has 10% deferral election beginning in January and a mid year decrease to 3%.</a:t>
            </a:r>
          </a:p>
        </p:txBody>
      </p:sp>
    </p:spTree>
    <p:extLst>
      <p:ext uri="{BB962C8B-B14F-4D97-AF65-F5344CB8AC3E}">
        <p14:creationId xmlns:p14="http://schemas.microsoft.com/office/powerpoint/2010/main" val="2863101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32FDEA-B3EC-2958-6AEC-5BB148479B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DD39FB9-96C2-ADB7-1D07-040DF473F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True-Up Match Causes, cont.</a:t>
            </a:r>
          </a:p>
        </p:txBody>
      </p:sp>
      <p:sp>
        <p:nvSpPr>
          <p:cNvPr id="5" name="Rectangle 1027">
            <a:extLst>
              <a:ext uri="{FF2B5EF4-FFF2-40B4-BE49-F238E27FC236}">
                <a16:creationId xmlns:a16="http://schemas.microsoft.com/office/drawing/2014/main" id="{9A3AC8B3-D1FD-677B-AFAA-9D7F7032BA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821" y="2058791"/>
            <a:ext cx="7465779" cy="4591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>
              <a:spcAft>
                <a:spcPct val="50000"/>
              </a:spcAft>
              <a:buClr>
                <a:srgbClr val="CF7600"/>
              </a:buClr>
              <a:buChar char="•"/>
              <a:defRPr sz="24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Aft>
                <a:spcPct val="50000"/>
              </a:spcAft>
              <a:buClr>
                <a:srgbClr val="CF7600"/>
              </a:buClr>
              <a:buChar char="•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457200" indent="-457200" eaLnBrk="1" hangingPunct="1">
              <a:spcAft>
                <a:spcPts val="1000"/>
              </a:spcAft>
              <a:buClr>
                <a:srgbClr val="98002E"/>
              </a:buClr>
              <a:buFont typeface="+mj-lt"/>
              <a:buAutoNum type="arabicPeriod" startAt="3"/>
            </a:pPr>
            <a:r>
              <a:rPr lang="en-US" altLang="en-US" dirty="0">
                <a:solidFill>
                  <a:schemeClr val="accent1"/>
                </a:solidFill>
              </a:rPr>
              <a:t>Bonus pay election differs from regular pay election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Example: Assume employer match formula is 6% and the employee has 10% deferral election all year, but a 0% bonus pay election.  </a:t>
            </a:r>
          </a:p>
          <a:p>
            <a:pPr marL="457200" indent="-457200" eaLnBrk="1" hangingPunct="1">
              <a:spcAft>
                <a:spcPts val="1000"/>
              </a:spcAft>
              <a:buClr>
                <a:srgbClr val="98002E"/>
              </a:buClr>
              <a:buFont typeface="+mj-lt"/>
              <a:buAutoNum type="arabicPeriod" startAt="3"/>
            </a:pPr>
            <a:r>
              <a:rPr lang="en-US" altLang="en-US" dirty="0">
                <a:solidFill>
                  <a:schemeClr val="accent1"/>
                </a:solidFill>
              </a:rPr>
              <a:t>Administrative or calculation errors 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Example: Late enrollment, missed pay dates, bonus error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Would be picked up in stage 8 anyway</a:t>
            </a:r>
          </a:p>
        </p:txBody>
      </p:sp>
    </p:spTree>
    <p:extLst>
      <p:ext uri="{BB962C8B-B14F-4D97-AF65-F5344CB8AC3E}">
        <p14:creationId xmlns:p14="http://schemas.microsoft.com/office/powerpoint/2010/main" val="2625992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6E69AA-8108-CF4B-2267-B910EFC0CA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C9ECBCA-165E-ADB2-E387-54489682A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 Administration Changes</a:t>
            </a:r>
          </a:p>
        </p:txBody>
      </p:sp>
      <p:sp>
        <p:nvSpPr>
          <p:cNvPr id="5" name="Rectangle 1027">
            <a:extLst>
              <a:ext uri="{FF2B5EF4-FFF2-40B4-BE49-F238E27FC236}">
                <a16:creationId xmlns:a16="http://schemas.microsoft.com/office/drawing/2014/main" id="{CBD3DAFD-537E-7C50-711B-1F1CD7D807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821" y="1964450"/>
            <a:ext cx="7340989" cy="423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>
              <a:spcAft>
                <a:spcPct val="50000"/>
              </a:spcAft>
              <a:buClr>
                <a:srgbClr val="CF7600"/>
              </a:buClr>
              <a:buChar char="•"/>
              <a:defRPr sz="24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Aft>
                <a:spcPct val="50000"/>
              </a:spcAft>
              <a:buClr>
                <a:srgbClr val="CF7600"/>
              </a:buClr>
              <a:buChar char="•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ACCE Benefits team will handle for you! (99%)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Added to the 8-stage annual review (stage 6)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Goal to fund is late February for the full plan</a:t>
            </a:r>
          </a:p>
          <a:p>
            <a:pPr lvl="2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Could be later if 3 compliance tasks not completed by December 31</a:t>
            </a:r>
          </a:p>
          <a:p>
            <a:pPr lvl="2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Could be later if we find a lot of administration errors in stages 1-4 of the annual reviews</a:t>
            </a:r>
          </a:p>
          <a:p>
            <a:pPr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You will have opportunity to review our calculations prior to submission to Principal (1%)</a:t>
            </a:r>
          </a:p>
        </p:txBody>
      </p:sp>
    </p:spTree>
    <p:extLst>
      <p:ext uri="{BB962C8B-B14F-4D97-AF65-F5344CB8AC3E}">
        <p14:creationId xmlns:p14="http://schemas.microsoft.com/office/powerpoint/2010/main" val="30568282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551980-EA58-A596-1926-45F003D5E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6440B52-75E7-46A1-4819-D6E7DA589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Annual Deferral Increase</a:t>
            </a:r>
          </a:p>
        </p:txBody>
      </p:sp>
      <p:sp>
        <p:nvSpPr>
          <p:cNvPr id="5" name="Rectangle 1027">
            <a:extLst>
              <a:ext uri="{FF2B5EF4-FFF2-40B4-BE49-F238E27FC236}">
                <a16:creationId xmlns:a16="http://schemas.microsoft.com/office/drawing/2014/main" id="{E02EE5FF-DF3F-8A70-4B84-2FEC88CDD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821" y="1964450"/>
            <a:ext cx="7340989" cy="4646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>
              <a:spcAft>
                <a:spcPct val="50000"/>
              </a:spcAft>
              <a:buClr>
                <a:srgbClr val="CF7600"/>
              </a:buClr>
              <a:buChar char="•"/>
              <a:defRPr sz="24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Aft>
                <a:spcPct val="50000"/>
              </a:spcAft>
              <a:buClr>
                <a:srgbClr val="CF7600"/>
              </a:buClr>
              <a:buChar char="•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indent="0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dirty="0">
                <a:solidFill>
                  <a:schemeClr val="accent1"/>
                </a:solidFill>
              </a:rPr>
              <a:t>Effective for January 2026 </a:t>
            </a:r>
          </a:p>
          <a:p>
            <a:pPr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Not new: MEP has had it since 2017 with annual increase and random SWEEPS</a:t>
            </a:r>
          </a:p>
          <a:p>
            <a:pPr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Employee notices handled by ACCE/Principal</a:t>
            </a:r>
          </a:p>
          <a:p>
            <a:pPr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Summary Plan Description has been updated</a:t>
            </a:r>
          </a:p>
          <a:p>
            <a:pPr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No changes to plan administration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All employee questions must be directed to Principal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All deferral changes sent to you each Monday in Message Center will continue to be updated in payroll system each week.</a:t>
            </a:r>
          </a:p>
        </p:txBody>
      </p:sp>
    </p:spTree>
    <p:extLst>
      <p:ext uri="{BB962C8B-B14F-4D97-AF65-F5344CB8AC3E}">
        <p14:creationId xmlns:p14="http://schemas.microsoft.com/office/powerpoint/2010/main" val="1790572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EF2672-21AA-D5FE-D5D9-64F5FA69AD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BDC71A8-693C-0858-28F4-2FD0F90A2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 Income Earner (HIE)</a:t>
            </a:r>
          </a:p>
        </p:txBody>
      </p:sp>
      <p:sp>
        <p:nvSpPr>
          <p:cNvPr id="5" name="Rectangle 1027">
            <a:extLst>
              <a:ext uri="{FF2B5EF4-FFF2-40B4-BE49-F238E27FC236}">
                <a16:creationId xmlns:a16="http://schemas.microsoft.com/office/drawing/2014/main" id="{067D8976-AC91-FF67-7EED-373FF994AA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821" y="2058791"/>
            <a:ext cx="7340989" cy="4591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>
              <a:spcAft>
                <a:spcPct val="50000"/>
              </a:spcAft>
              <a:buClr>
                <a:srgbClr val="CF7600"/>
              </a:buClr>
              <a:buChar char="•"/>
              <a:defRPr sz="24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Aft>
                <a:spcPct val="50000"/>
              </a:spcAft>
              <a:buClr>
                <a:srgbClr val="CF7600"/>
              </a:buClr>
              <a:buChar char="•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indent="0">
              <a:spcAft>
                <a:spcPts val="1000"/>
              </a:spcAft>
              <a:buClr>
                <a:srgbClr val="98002E"/>
              </a:buClr>
              <a:buNone/>
            </a:pPr>
            <a:r>
              <a:rPr lang="en-US" altLang="en-US" dirty="0">
                <a:solidFill>
                  <a:schemeClr val="accent1"/>
                </a:solidFill>
              </a:rPr>
              <a:t>Effective for January 2026 </a:t>
            </a:r>
          </a:p>
          <a:p>
            <a:pPr marL="457200" indent="-457200" eaLnBrk="1" hangingPunct="1">
              <a:spcAft>
                <a:spcPts val="1000"/>
              </a:spcAft>
              <a:buClr>
                <a:srgbClr val="98002E"/>
              </a:buClr>
              <a:buFont typeface="+mj-lt"/>
              <a:buAutoNum type="arabicPeriod"/>
            </a:pPr>
            <a:r>
              <a:rPr lang="en-US" altLang="en-US" dirty="0">
                <a:solidFill>
                  <a:schemeClr val="accent1"/>
                </a:solidFill>
              </a:rPr>
              <a:t>SECURE 2.0 regulation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Original effective date of January 2024 delayed until January 2026</a:t>
            </a:r>
          </a:p>
          <a:p>
            <a:pPr marL="457200" indent="-457200" eaLnBrk="1" hangingPunct="1">
              <a:spcAft>
                <a:spcPts val="1000"/>
              </a:spcAft>
              <a:buClr>
                <a:srgbClr val="98002E"/>
              </a:buClr>
              <a:buFont typeface="+mj-lt"/>
              <a:buAutoNum type="arabicPeriod"/>
            </a:pPr>
            <a:r>
              <a:rPr lang="en-US" altLang="en-US" dirty="0">
                <a:solidFill>
                  <a:schemeClr val="accent1"/>
                </a:solidFill>
              </a:rPr>
              <a:t>Final Guidance issued on September 16, 2025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baseline="0" dirty="0">
                <a:solidFill>
                  <a:schemeClr val="accent1"/>
                </a:solidFill>
              </a:rPr>
              <a:t>All HIE are no longer allowed to make pretax catch-up contributions beginning January 2026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HIE status is determined as per previous calendar year FICA wages as indexed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baseline="0" dirty="0">
                <a:solidFill>
                  <a:schemeClr val="accent1"/>
                </a:solidFill>
              </a:rPr>
              <a:t>FICA wages = W-2, </a:t>
            </a:r>
            <a:r>
              <a:rPr lang="en-US" altLang="en-US" dirty="0">
                <a:solidFill>
                  <a:schemeClr val="accent1"/>
                </a:solidFill>
              </a:rPr>
              <a:t>Box 3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baseline="0" dirty="0">
                <a:solidFill>
                  <a:schemeClr val="accent1"/>
                </a:solidFill>
              </a:rPr>
              <a:t>FICA is different than total gross pay!</a:t>
            </a:r>
            <a:endParaRPr lang="en-US" altLang="en-US" baseline="0" dirty="0">
              <a:solidFill>
                <a:srgbClr val="9800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950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9B642D-8A47-27EE-7789-B8C49EF7E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1DE082E-2061-7CB7-EB5D-DCA3B82FB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 Administration Changes</a:t>
            </a:r>
          </a:p>
        </p:txBody>
      </p:sp>
      <p:sp>
        <p:nvSpPr>
          <p:cNvPr id="5" name="Rectangle 1027">
            <a:extLst>
              <a:ext uri="{FF2B5EF4-FFF2-40B4-BE49-F238E27FC236}">
                <a16:creationId xmlns:a16="http://schemas.microsoft.com/office/drawing/2014/main" id="{B854F5C1-B604-CA1D-2A6B-5A42CF4DA0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821" y="1964450"/>
            <a:ext cx="7340989" cy="489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>
              <a:spcAft>
                <a:spcPct val="50000"/>
              </a:spcAft>
              <a:buClr>
                <a:srgbClr val="CF7600"/>
              </a:buClr>
              <a:buChar char="•"/>
              <a:defRPr sz="24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Aft>
                <a:spcPct val="50000"/>
              </a:spcAft>
              <a:buClr>
                <a:srgbClr val="CF7600"/>
              </a:buClr>
              <a:buChar char="•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Aft>
                <a:spcPct val="50000"/>
              </a:spcAft>
              <a:buClr>
                <a:srgbClr val="CF7600"/>
              </a:buClr>
              <a:buChar char="–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50000"/>
              </a:spcAft>
              <a:buClr>
                <a:srgbClr val="CF7600"/>
              </a:buClr>
              <a:buChar char="»"/>
              <a:defRPr sz="2000">
                <a:solidFill>
                  <a:srgbClr val="003A6D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457200" indent="-457200" eaLnBrk="1" hangingPunct="1">
              <a:spcAft>
                <a:spcPts val="1000"/>
              </a:spcAft>
              <a:buClr>
                <a:srgbClr val="98002E"/>
              </a:buClr>
              <a:buFont typeface="+mj-lt"/>
              <a:buAutoNum type="arabicPeriod"/>
            </a:pPr>
            <a:r>
              <a:rPr lang="en-US" altLang="en-US" dirty="0">
                <a:solidFill>
                  <a:schemeClr val="accent1"/>
                </a:solidFill>
              </a:rPr>
              <a:t>HIE status must be provided to Principal 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Each calendar year beginning with the 2025 FICA wages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2025 FICA wages of $150,000 or greater is an HIE 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HIE catch-up contributions must be Roth 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Regular contribution limits can still be made as pretax</a:t>
            </a:r>
          </a:p>
          <a:p>
            <a:pPr marL="457200" indent="-457200" eaLnBrk="1" hangingPunct="1">
              <a:spcAft>
                <a:spcPts val="1000"/>
              </a:spcAft>
              <a:buClr>
                <a:srgbClr val="98002E"/>
              </a:buClr>
              <a:buFont typeface="+mj-lt"/>
              <a:buAutoNum type="arabicPeriod"/>
            </a:pPr>
            <a:r>
              <a:rPr lang="en-US" altLang="en-US" dirty="0">
                <a:solidFill>
                  <a:schemeClr val="accent1"/>
                </a:solidFill>
              </a:rPr>
              <a:t>Communications must be provided regarding catch-up eligibility to all HIE</a:t>
            </a:r>
          </a:p>
          <a:p>
            <a:pPr lvl="1">
              <a:spcAft>
                <a:spcPts val="1000"/>
              </a:spcAft>
              <a:buClr>
                <a:srgbClr val="98002E"/>
              </a:buClr>
            </a:pPr>
            <a:r>
              <a:rPr lang="en-US" altLang="en-US" baseline="0" dirty="0">
                <a:solidFill>
                  <a:schemeClr val="accent1"/>
                </a:solidFill>
              </a:rPr>
              <a:t>ACCE &amp; Principal are handling that for you!</a:t>
            </a:r>
          </a:p>
          <a:p>
            <a:pPr lvl="2">
              <a:spcAft>
                <a:spcPts val="1000"/>
              </a:spcAft>
              <a:buClr>
                <a:srgbClr val="98002E"/>
              </a:buClr>
            </a:pPr>
            <a:r>
              <a:rPr lang="en-US" altLang="en-US" dirty="0">
                <a:solidFill>
                  <a:schemeClr val="accent1"/>
                </a:solidFill>
              </a:rPr>
              <a:t>Initial notification sent when HEI status indicator is provided to Principal in December</a:t>
            </a:r>
          </a:p>
          <a:p>
            <a:pPr lvl="2">
              <a:spcAft>
                <a:spcPts val="1000"/>
              </a:spcAft>
              <a:buClr>
                <a:srgbClr val="98002E"/>
              </a:buClr>
            </a:pPr>
            <a:r>
              <a:rPr lang="en-US" altLang="en-US" baseline="0" dirty="0">
                <a:solidFill>
                  <a:schemeClr val="accent1"/>
                </a:solidFill>
              </a:rPr>
              <a:t>Second notice provided in Q1 each year</a:t>
            </a:r>
          </a:p>
        </p:txBody>
      </p:sp>
    </p:spTree>
    <p:extLst>
      <p:ext uri="{BB962C8B-B14F-4D97-AF65-F5344CB8AC3E}">
        <p14:creationId xmlns:p14="http://schemas.microsoft.com/office/powerpoint/2010/main" val="4047520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ky">
      <a:dk1>
        <a:sysClr val="windowText" lastClr="000000"/>
      </a:dk1>
      <a:lt1>
        <a:sysClr val="window" lastClr="FFFFFF"/>
      </a:lt1>
      <a:dk2>
        <a:srgbClr val="1782BF"/>
      </a:dk2>
      <a:lt2>
        <a:srgbClr val="62BCE9"/>
      </a:lt2>
      <a:accent1>
        <a:srgbClr val="073779"/>
      </a:accent1>
      <a:accent2>
        <a:srgbClr val="8FD9FB"/>
      </a:accent2>
      <a:accent3>
        <a:srgbClr val="FFCC00"/>
      </a:accent3>
      <a:accent4>
        <a:srgbClr val="EB6615"/>
      </a:accent4>
      <a:accent5>
        <a:srgbClr val="C76402"/>
      </a:accent5>
      <a:accent6>
        <a:srgbClr val="B523B4"/>
      </a:accent6>
      <a:hlink>
        <a:srgbClr val="FFDE26"/>
      </a:hlink>
      <a:folHlink>
        <a:srgbClr val="DEBE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148F02CFDF764BBA6BA0D68315049F" ma:contentTypeVersion="17" ma:contentTypeDescription="Create a new document." ma:contentTypeScope="" ma:versionID="aa0551ad668f17eed58237a1aee2e9f6">
  <xsd:schema xmlns:xsd="http://www.w3.org/2001/XMLSchema" xmlns:xs="http://www.w3.org/2001/XMLSchema" xmlns:p="http://schemas.microsoft.com/office/2006/metadata/properties" xmlns:ns2="f2ba3e1c-7fc9-4078-8786-f768d0bf866b" xmlns:ns3="a04abb24-0665-4dca-8703-e6043415f01e" targetNamespace="http://schemas.microsoft.com/office/2006/metadata/properties" ma:root="true" ma:fieldsID="836f970245a136eb87af5d30c1faa2e3" ns2:_="" ns3:_="">
    <xsd:import namespace="f2ba3e1c-7fc9-4078-8786-f768d0bf866b"/>
    <xsd:import namespace="a04abb24-0665-4dca-8703-e6043415f0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ba3e1c-7fc9-4078-8786-f768d0bf86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bfb97caa-4cac-410c-b927-8467617abd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4abb24-0665-4dca-8703-e6043415f01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604544b-4584-4c4c-96cf-97121b8499c3}" ma:internalName="TaxCatchAll" ma:showField="CatchAllData" ma:web="a04abb24-0665-4dca-8703-e6043415f01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2ba3e1c-7fc9-4078-8786-f768d0bf866b">
      <Terms xmlns="http://schemas.microsoft.com/office/infopath/2007/PartnerControls"/>
    </lcf76f155ced4ddcb4097134ff3c332f>
    <TaxCatchAll xmlns="a04abb24-0665-4dca-8703-e6043415f01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E0F6D4B-E0F7-46ED-9989-CC45C32AB0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ba3e1c-7fc9-4078-8786-f768d0bf866b"/>
    <ds:schemaRef ds:uri="a04abb24-0665-4dca-8703-e6043415f0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4FA5257-78C0-4CF0-B4AF-2F10D8DF124C}">
  <ds:schemaRefs>
    <ds:schemaRef ds:uri="http://schemas.microsoft.com/office/2006/metadata/properties"/>
    <ds:schemaRef ds:uri="http://schemas.microsoft.com/office/infopath/2007/PartnerControls"/>
    <ds:schemaRef ds:uri="f2ba3e1c-7fc9-4078-8786-f768d0bf866b"/>
    <ds:schemaRef ds:uri="a04abb24-0665-4dca-8703-e6043415f01e"/>
  </ds:schemaRefs>
</ds:datastoreItem>
</file>

<file path=customXml/itemProps3.xml><?xml version="1.0" encoding="utf-8"?>
<ds:datastoreItem xmlns:ds="http://schemas.openxmlformats.org/officeDocument/2006/customXml" ds:itemID="{85130530-C6A2-4017-BAA9-80DFB21B037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6512</TotalTime>
  <Words>926</Words>
  <Application>Microsoft Office PowerPoint</Application>
  <PresentationFormat>On-screen Show (4:3)</PresentationFormat>
  <Paragraphs>96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Frutiger LT Std 45 Light</vt:lpstr>
      <vt:lpstr>Office Theme</vt:lpstr>
      <vt:lpstr>PowerPoint Presentation</vt:lpstr>
      <vt:lpstr>Super Catch-up</vt:lpstr>
      <vt:lpstr>True-Up Match  </vt:lpstr>
      <vt:lpstr>True-Up Match Causes</vt:lpstr>
      <vt:lpstr>True-Up Match Causes, cont.</vt:lpstr>
      <vt:lpstr>Plan Administration Changes</vt:lpstr>
      <vt:lpstr>Annual Deferral Increase</vt:lpstr>
      <vt:lpstr>High Income Earner (HIE)</vt:lpstr>
      <vt:lpstr>Plan Administration Changes</vt:lpstr>
      <vt:lpstr>Troubleshooting</vt:lpstr>
      <vt:lpstr>Key Takeaways</vt:lpstr>
      <vt:lpstr>Other Helpful Compliance Tips</vt:lpstr>
      <vt:lpstr>Open Discussion</vt:lpstr>
    </vt:vector>
  </TitlesOfParts>
  <Company>HDN Studio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 Cox</dc:creator>
  <cp:lastModifiedBy>Stacey Breslin</cp:lastModifiedBy>
  <cp:revision>449</cp:revision>
  <dcterms:created xsi:type="dcterms:W3CDTF">2011-07-18T12:45:26Z</dcterms:created>
  <dcterms:modified xsi:type="dcterms:W3CDTF">2025-12-12T15:59:49Z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0x0101004E148F02CFDF764BBA6BA0D68315049F</vt:lpwstr>
  </property>
</Properties>
</file>